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160"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layout/>
      <c:overlay val="1"/>
    </c:title>
    <c:autoTitleDeleted val="0"/>
    <c:plotArea>
      <c:layout>
        <c:manualLayout>
          <c:layoutTarget val="inner"/>
          <c:xMode val="edge"/>
          <c:yMode val="edge"/>
          <c:x val="0.153317"/>
          <c:y val="0.116839"/>
          <c:w val="0.82801"/>
          <c:h val="0.823003"/>
        </c:manualLayout>
      </c:layout>
      <c:lineChart>
        <c:grouping val="standard"/>
        <c:varyColors val="0"/>
        <c:ser>
          <c:idx val="0"/>
          <c:order val="0"/>
          <c:tx>
            <c:strRef>
              <c:f>Sheet1!$A$2</c:f>
              <c:strCache>
                <c:ptCount val="1"/>
                <c:pt idx="0">
                  <c:v>Costs</c:v>
                </c:pt>
              </c:strCache>
            </c:strRef>
          </c:tx>
          <c:spPr>
            <a:ln w="50800" cap="flat">
              <a:solidFill>
                <a:srgbClr val="51A7F9"/>
              </a:solidFill>
              <a:prstDash val="solid"/>
              <a:miter lim="400000"/>
            </a:ln>
            <a:effectLst/>
          </c:spPr>
          <c:marker>
            <c:symbol val="none"/>
          </c:marker>
          <c:cat>
            <c:strRef>
              <c:f>Sheet1!$B$1:$AA$1</c:f>
              <c:strCache>
                <c:ptCount val="26"/>
                <c:pt idx="0">
                  <c:v>2015</c:v>
                </c:pt>
                <c:pt idx="4">
                  <c:v>2016</c:v>
                </c:pt>
                <c:pt idx="8">
                  <c:v>2017</c:v>
                </c:pt>
                <c:pt idx="12">
                  <c:v>2018</c:v>
                </c:pt>
                <c:pt idx="16">
                  <c:v>2019</c:v>
                </c:pt>
                <c:pt idx="20">
                  <c:v>2020</c:v>
                </c:pt>
                <c:pt idx="24">
                  <c:v>2021</c:v>
                </c:pt>
              </c:strCache>
            </c:strRef>
          </c:cat>
          <c:val>
            <c:numRef>
              <c:f>Sheet1!$B$2:$AA$2</c:f>
              <c:numCache>
                <c:formatCode>General</c:formatCode>
                <c:ptCount val="26"/>
                <c:pt idx="0">
                  <c:v>4.05E6</c:v>
                </c:pt>
                <c:pt idx="1">
                  <c:v>4.05E6</c:v>
                </c:pt>
                <c:pt idx="2">
                  <c:v>8.1E6</c:v>
                </c:pt>
                <c:pt idx="3">
                  <c:v>8.1E6</c:v>
                </c:pt>
                <c:pt idx="4">
                  <c:v>1.215E7</c:v>
                </c:pt>
                <c:pt idx="5">
                  <c:v>1.62E7</c:v>
                </c:pt>
                <c:pt idx="6">
                  <c:v>2.025E7</c:v>
                </c:pt>
                <c:pt idx="7">
                  <c:v>2.025E7</c:v>
                </c:pt>
                <c:pt idx="8">
                  <c:v>2.025E7</c:v>
                </c:pt>
                <c:pt idx="9">
                  <c:v>2.025E7</c:v>
                </c:pt>
                <c:pt idx="10">
                  <c:v>2.025E7</c:v>
                </c:pt>
                <c:pt idx="11">
                  <c:v>2.025E7</c:v>
                </c:pt>
                <c:pt idx="12">
                  <c:v>2.025E7</c:v>
                </c:pt>
                <c:pt idx="13">
                  <c:v>2.025E7</c:v>
                </c:pt>
                <c:pt idx="14">
                  <c:v>2.025E7</c:v>
                </c:pt>
                <c:pt idx="15">
                  <c:v>2.025E7</c:v>
                </c:pt>
                <c:pt idx="16">
                  <c:v>2.025E7</c:v>
                </c:pt>
                <c:pt idx="17">
                  <c:v>2.025E7</c:v>
                </c:pt>
                <c:pt idx="18">
                  <c:v>2.025E7</c:v>
                </c:pt>
                <c:pt idx="19">
                  <c:v>2.025E7</c:v>
                </c:pt>
                <c:pt idx="20">
                  <c:v>2.025E7</c:v>
                </c:pt>
                <c:pt idx="21">
                  <c:v>2.025E7</c:v>
                </c:pt>
                <c:pt idx="22">
                  <c:v>2.025E7</c:v>
                </c:pt>
                <c:pt idx="23">
                  <c:v>2.025E7</c:v>
                </c:pt>
                <c:pt idx="24">
                  <c:v>2.025E7</c:v>
                </c:pt>
                <c:pt idx="25">
                  <c:v>2.025E7</c:v>
                </c:pt>
              </c:numCache>
            </c:numRef>
          </c:val>
          <c:smooth val="1"/>
        </c:ser>
        <c:ser>
          <c:idx val="1"/>
          <c:order val="1"/>
          <c:tx>
            <c:strRef>
              <c:f>Sheet1!$A$3</c:f>
              <c:strCache>
                <c:ptCount val="1"/>
                <c:pt idx="0">
                  <c:v>Income</c:v>
                </c:pt>
              </c:strCache>
            </c:strRef>
          </c:tx>
          <c:spPr>
            <a:ln w="50800" cap="flat">
              <a:solidFill>
                <a:srgbClr val="70BF41"/>
              </a:solidFill>
              <a:prstDash val="solid"/>
              <a:miter lim="400000"/>
            </a:ln>
            <a:effectLst/>
          </c:spPr>
          <c:marker>
            <c:symbol val="none"/>
          </c:marker>
          <c:cat>
            <c:strRef>
              <c:f>Sheet1!$B$1:$AA$1</c:f>
              <c:strCache>
                <c:ptCount val="26"/>
                <c:pt idx="0">
                  <c:v>2015</c:v>
                </c:pt>
                <c:pt idx="4">
                  <c:v>2016</c:v>
                </c:pt>
                <c:pt idx="8">
                  <c:v>2017</c:v>
                </c:pt>
                <c:pt idx="12">
                  <c:v>2018</c:v>
                </c:pt>
                <c:pt idx="16">
                  <c:v>2019</c:v>
                </c:pt>
                <c:pt idx="20">
                  <c:v>2020</c:v>
                </c:pt>
                <c:pt idx="24">
                  <c:v>2021</c:v>
                </c:pt>
              </c:strCache>
            </c:strRef>
          </c:cat>
          <c:val>
            <c:numRef>
              <c:f>Sheet1!$B$3:$AA$3</c:f>
              <c:numCache>
                <c:formatCode>General</c:formatCode>
                <c:ptCount val="26"/>
                <c:pt idx="0">
                  <c:v>0.0</c:v>
                </c:pt>
                <c:pt idx="1">
                  <c:v>0.0</c:v>
                </c:pt>
                <c:pt idx="2">
                  <c:v>450000.0</c:v>
                </c:pt>
                <c:pt idx="3">
                  <c:v>900000.0</c:v>
                </c:pt>
                <c:pt idx="4">
                  <c:v>1.8E6</c:v>
                </c:pt>
                <c:pt idx="5">
                  <c:v>2.7E6</c:v>
                </c:pt>
                <c:pt idx="6">
                  <c:v>4.05E6</c:v>
                </c:pt>
                <c:pt idx="7">
                  <c:v>5.4E6</c:v>
                </c:pt>
                <c:pt idx="8">
                  <c:v>7.2E6</c:v>
                </c:pt>
                <c:pt idx="9">
                  <c:v>9.0E6</c:v>
                </c:pt>
                <c:pt idx="10">
                  <c:v>1.08E7</c:v>
                </c:pt>
                <c:pt idx="11">
                  <c:v>1.26E7</c:v>
                </c:pt>
                <c:pt idx="12">
                  <c:v>1.44E7</c:v>
                </c:pt>
                <c:pt idx="13">
                  <c:v>1.62E7</c:v>
                </c:pt>
                <c:pt idx="14">
                  <c:v>1.8E7</c:v>
                </c:pt>
                <c:pt idx="15">
                  <c:v>1.98E7</c:v>
                </c:pt>
                <c:pt idx="16">
                  <c:v>2.16E7</c:v>
                </c:pt>
                <c:pt idx="17">
                  <c:v>2.34E7</c:v>
                </c:pt>
                <c:pt idx="18">
                  <c:v>2.52E7</c:v>
                </c:pt>
                <c:pt idx="19">
                  <c:v>2.7E7</c:v>
                </c:pt>
                <c:pt idx="20">
                  <c:v>2.88E7</c:v>
                </c:pt>
                <c:pt idx="21">
                  <c:v>3.06E7</c:v>
                </c:pt>
                <c:pt idx="22">
                  <c:v>3.24E7</c:v>
                </c:pt>
                <c:pt idx="23">
                  <c:v>3.42E7</c:v>
                </c:pt>
                <c:pt idx="24">
                  <c:v>3.6E7</c:v>
                </c:pt>
                <c:pt idx="25">
                  <c:v>3.78E7</c:v>
                </c:pt>
              </c:numCache>
            </c:numRef>
          </c:val>
          <c:smooth val="1"/>
        </c:ser>
        <c:ser>
          <c:idx val="2"/>
          <c:order val="2"/>
          <c:tx>
            <c:strRef>
              <c:f>Sheet1!$A$4</c:f>
              <c:strCache>
                <c:ptCount val="1"/>
                <c:pt idx="0">
                  <c:v>Balance</c:v>
                </c:pt>
              </c:strCache>
            </c:strRef>
          </c:tx>
          <c:spPr>
            <a:ln w="50800" cap="flat">
              <a:solidFill>
                <a:srgbClr val="FBE12B"/>
              </a:solidFill>
              <a:prstDash val="solid"/>
              <a:miter lim="400000"/>
            </a:ln>
            <a:effectLst/>
          </c:spPr>
          <c:marker>
            <c:symbol val="none"/>
          </c:marker>
          <c:cat>
            <c:strRef>
              <c:f>Sheet1!$B$1:$AA$1</c:f>
              <c:strCache>
                <c:ptCount val="26"/>
                <c:pt idx="0">
                  <c:v>2015</c:v>
                </c:pt>
                <c:pt idx="4">
                  <c:v>2016</c:v>
                </c:pt>
                <c:pt idx="8">
                  <c:v>2017</c:v>
                </c:pt>
                <c:pt idx="12">
                  <c:v>2018</c:v>
                </c:pt>
                <c:pt idx="16">
                  <c:v>2019</c:v>
                </c:pt>
                <c:pt idx="20">
                  <c:v>2020</c:v>
                </c:pt>
                <c:pt idx="24">
                  <c:v>2021</c:v>
                </c:pt>
              </c:strCache>
            </c:strRef>
          </c:cat>
          <c:val>
            <c:numRef>
              <c:f>Sheet1!$B$4:$AA$4</c:f>
              <c:numCache>
                <c:formatCode>General</c:formatCode>
                <c:ptCount val="26"/>
                <c:pt idx="0">
                  <c:v>-4.05E6</c:v>
                </c:pt>
                <c:pt idx="1">
                  <c:v>-4.05E6</c:v>
                </c:pt>
                <c:pt idx="2">
                  <c:v>-7.65E6</c:v>
                </c:pt>
                <c:pt idx="3">
                  <c:v>-7.2E6</c:v>
                </c:pt>
                <c:pt idx="4">
                  <c:v>-1.035E7</c:v>
                </c:pt>
                <c:pt idx="5">
                  <c:v>-1.35E7</c:v>
                </c:pt>
                <c:pt idx="6">
                  <c:v>-1.62E7</c:v>
                </c:pt>
                <c:pt idx="7">
                  <c:v>-1.485E7</c:v>
                </c:pt>
                <c:pt idx="8">
                  <c:v>-1.305E7</c:v>
                </c:pt>
                <c:pt idx="9">
                  <c:v>-1.125E7</c:v>
                </c:pt>
                <c:pt idx="10">
                  <c:v>-9.45E6</c:v>
                </c:pt>
                <c:pt idx="11">
                  <c:v>-7.65E6</c:v>
                </c:pt>
                <c:pt idx="12">
                  <c:v>-5.85E6</c:v>
                </c:pt>
                <c:pt idx="13">
                  <c:v>-4.05E6</c:v>
                </c:pt>
                <c:pt idx="14">
                  <c:v>-2.25E6</c:v>
                </c:pt>
                <c:pt idx="15">
                  <c:v>-450000.0</c:v>
                </c:pt>
                <c:pt idx="16">
                  <c:v>1.35E6</c:v>
                </c:pt>
                <c:pt idx="17">
                  <c:v>3.15E6</c:v>
                </c:pt>
                <c:pt idx="18">
                  <c:v>4.95E6</c:v>
                </c:pt>
                <c:pt idx="19">
                  <c:v>6.75E6</c:v>
                </c:pt>
                <c:pt idx="20">
                  <c:v>8.55E6</c:v>
                </c:pt>
                <c:pt idx="21">
                  <c:v>1.035E7</c:v>
                </c:pt>
                <c:pt idx="22">
                  <c:v>1.215E7</c:v>
                </c:pt>
                <c:pt idx="23">
                  <c:v>1.395E7</c:v>
                </c:pt>
                <c:pt idx="24">
                  <c:v>1.575E7</c:v>
                </c:pt>
                <c:pt idx="25">
                  <c:v>1.755E7</c:v>
                </c:pt>
              </c:numCache>
            </c:numRef>
          </c:val>
          <c:smooth val="1"/>
        </c:ser>
        <c:dLbls>
          <c:showLegendKey val="0"/>
          <c:showVal val="0"/>
          <c:showCatName val="0"/>
          <c:showSerName val="0"/>
          <c:showPercent val="0"/>
          <c:showBubbleSize val="0"/>
        </c:dLbls>
        <c:marker val="1"/>
        <c:smooth val="0"/>
        <c:axId val="2102862872"/>
        <c:axId val="2102859432"/>
      </c:lineChart>
      <c:catAx>
        <c:axId val="2102862872"/>
        <c:scaling>
          <c:orientation val="minMax"/>
        </c:scaling>
        <c:delete val="0"/>
        <c:axPos val="b"/>
        <c:numFmt formatCode="&quot;$&quot;#,##0" sourceLinked="0"/>
        <c:majorTickMark val="none"/>
        <c:minorTickMark val="none"/>
        <c:tickLblPos val="low"/>
        <c:spPr>
          <a:ln w="12700" cap="flat">
            <a:solidFill>
              <a:srgbClr val="000000"/>
            </a:solidFill>
            <a:prstDash val="solid"/>
            <a:miter lim="400000"/>
          </a:ln>
        </c:spPr>
        <c:txPr>
          <a:bodyPr rot="0"/>
          <a:lstStyle/>
          <a:p>
            <a:pPr lvl="0">
              <a:defRPr sz="1000" b="0" i="0" u="none" strike="noStrike">
                <a:solidFill>
                  <a:srgbClr val="5A5F5E"/>
                </a:solidFill>
                <a:effectLst/>
                <a:latin typeface="Helvetica"/>
              </a:defRPr>
            </a:pPr>
            <a:endParaRPr lang="en-US"/>
          </a:p>
        </c:txPr>
        <c:crossAx val="2102859432"/>
        <c:crosses val="autoZero"/>
        <c:auto val="1"/>
        <c:lblAlgn val="ctr"/>
        <c:lblOffset val="100"/>
        <c:noMultiLvlLbl val="1"/>
      </c:catAx>
      <c:valAx>
        <c:axId val="2102859432"/>
        <c:scaling>
          <c:orientation val="minMax"/>
        </c:scaling>
        <c:delete val="0"/>
        <c:axPos val="l"/>
        <c:majorGridlines>
          <c:spPr>
            <a:ln w="3175" cap="flat">
              <a:solidFill>
                <a:srgbClr val="B8B8B8"/>
              </a:solidFill>
              <a:prstDash val="solid"/>
              <a:miter lim="400000"/>
            </a:ln>
          </c:spPr>
        </c:majorGridlines>
        <c:numFmt formatCode="&quot;$&quot;#,##0" sourceLinked="0"/>
        <c:majorTickMark val="none"/>
        <c:minorTickMark val="none"/>
        <c:tickLblPos val="nextTo"/>
        <c:spPr>
          <a:ln w="12700" cap="flat">
            <a:noFill/>
            <a:prstDash val="solid"/>
            <a:miter lim="400000"/>
          </a:ln>
        </c:spPr>
        <c:txPr>
          <a:bodyPr rot="0"/>
          <a:lstStyle/>
          <a:p>
            <a:pPr lvl="0">
              <a:defRPr sz="1300" b="0" i="0" u="none" strike="noStrike">
                <a:solidFill>
                  <a:srgbClr val="5A5F5E"/>
                </a:solidFill>
                <a:effectLst/>
                <a:latin typeface="Helvetica"/>
              </a:defRPr>
            </a:pPr>
            <a:endParaRPr lang="en-US"/>
          </a:p>
        </c:txPr>
        <c:crossAx val="2102862872"/>
        <c:crosses val="autoZero"/>
        <c:crossBetween val="midCat"/>
        <c:majorUnit val="1.5E7"/>
        <c:minorUnit val="7.5E6"/>
      </c:valAx>
      <c:spPr>
        <a:noFill/>
        <a:ln w="12700" cap="flat">
          <a:noFill/>
          <a:miter lim="400000"/>
        </a:ln>
        <a:effectLst/>
      </c:spPr>
    </c:plotArea>
    <c:legend>
      <c:legendPos val="t"/>
      <c:layout>
        <c:manualLayout>
          <c:xMode val="edge"/>
          <c:yMode val="edge"/>
          <c:x val="0.13257"/>
          <c:y val="0.005"/>
          <c:w val="0.86743"/>
          <c:h val="0.0862928"/>
        </c:manualLayout>
      </c:layout>
      <c:overlay val="1"/>
      <c:spPr>
        <a:noFill/>
        <a:ln w="12700" cap="flat">
          <a:noFill/>
          <a:miter lim="400000"/>
        </a:ln>
        <a:effectLst/>
      </c:spPr>
      <c:txPr>
        <a:bodyPr/>
        <a:lstStyle/>
        <a:p>
          <a:pPr lvl="0">
            <a:defRPr sz="2000" b="0" i="0" u="none" strike="noStrike">
              <a:solidFill>
                <a:srgbClr val="5A5F5E"/>
              </a:solidFill>
              <a:effectLst/>
              <a:latin typeface="Helvetica"/>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defRPr sz="2000" b="0" i="0" u="none" strike="noStrike">
                <a:solidFill>
                  <a:srgbClr val="535353"/>
                </a:solidFill>
                <a:effectLst/>
                <a:latin typeface="Gill Sans Light"/>
              </a:defRPr>
            </a:pPr>
            <a:r>
              <a:rPr lang="en-US" sz="2000" b="0" i="0" u="none" strike="noStrike">
                <a:solidFill>
                  <a:srgbClr val="535353"/>
                </a:solidFill>
                <a:effectLst/>
                <a:latin typeface="Gill Sans Light"/>
              </a:rPr>
              <a:t>Growspace in sq.ft. over time</a:t>
            </a:r>
          </a:p>
        </c:rich>
      </c:tx>
      <c:layout>
        <c:manualLayout>
          <c:xMode val="edge"/>
          <c:yMode val="edge"/>
          <c:x val="0.314731"/>
          <c:y val="0.005"/>
          <c:w val="0.370538"/>
          <c:h val="0.180362"/>
        </c:manualLayout>
      </c:layout>
      <c:overlay val="1"/>
      <c:spPr>
        <a:noFill/>
        <a:effectLst/>
      </c:spPr>
    </c:title>
    <c:autoTitleDeleted val="0"/>
    <c:plotArea>
      <c:layout>
        <c:manualLayout>
          <c:layoutTarget val="inner"/>
          <c:xMode val="edge"/>
          <c:yMode val="edge"/>
          <c:x val="0.18177"/>
          <c:y val="0.180362"/>
          <c:w val="0.762589"/>
          <c:h val="0.665201"/>
        </c:manualLayout>
      </c:layout>
      <c:lineChart>
        <c:grouping val="standard"/>
        <c:varyColors val="0"/>
        <c:ser>
          <c:idx val="0"/>
          <c:order val="0"/>
          <c:tx>
            <c:strRef>
              <c:f>Sheet1!$A$2</c:f>
              <c:strCache>
                <c:ptCount val="1"/>
                <c:pt idx="0">
                  <c:v>Colorado</c:v>
                </c:pt>
              </c:strCache>
            </c:strRef>
          </c:tx>
          <c:spPr>
            <a:ln w="76200" cap="flat">
              <a:solidFill>
                <a:srgbClr val="5A7CA2">
                  <a:alpha val="70000"/>
                </a:srgbClr>
              </a:solidFill>
              <a:prstDash val="solid"/>
              <a:miter lim="400000"/>
            </a:ln>
            <a:effectLst/>
          </c:spPr>
          <c:marker>
            <c:symbol val="circle"/>
            <c:size val="14"/>
            <c:spPr>
              <a:noFill/>
              <a:ln w="76200" cap="flat">
                <a:solidFill>
                  <a:srgbClr val="5A7CA2">
                    <a:alpha val="70000"/>
                  </a:srgbClr>
                </a:solidFill>
                <a:prstDash val="solid"/>
                <a:miter lim="400000"/>
              </a:ln>
              <a:effectLst/>
            </c:spPr>
          </c:marker>
          <c:cat>
            <c:strRef>
              <c:f>Sheet1!$B$1:$L$1</c:f>
              <c:strCache>
                <c:ptCount val="11"/>
                <c:pt idx="0">
                  <c:v>Jul 15</c:v>
                </c:pt>
                <c:pt idx="1">
                  <c:v>Feb 15</c:v>
                </c:pt>
                <c:pt idx="2">
                  <c:v>Apr 16</c:v>
                </c:pt>
                <c:pt idx="3">
                  <c:v>Jul 16</c:v>
                </c:pt>
                <c:pt idx="4">
                  <c:v>Sep 16</c:v>
                </c:pt>
                <c:pt idx="5">
                  <c:v>Dec 16</c:v>
                </c:pt>
                <c:pt idx="6">
                  <c:v>Mar 17</c:v>
                </c:pt>
                <c:pt idx="7">
                  <c:v>Jun 17</c:v>
                </c:pt>
                <c:pt idx="8">
                  <c:v>Sep 17</c:v>
                </c:pt>
                <c:pt idx="9">
                  <c:v>Dec 17</c:v>
                </c:pt>
                <c:pt idx="10">
                  <c:v>Mar 18</c:v>
                </c:pt>
              </c:strCache>
            </c:strRef>
          </c:cat>
          <c:val>
            <c:numRef>
              <c:f>Sheet1!$B$2:$L$2</c:f>
              <c:numCache>
                <c:formatCode>General</c:formatCode>
                <c:ptCount val="4"/>
                <c:pt idx="0">
                  <c:v>90000.0</c:v>
                </c:pt>
                <c:pt idx="1">
                  <c:v>180000.0</c:v>
                </c:pt>
                <c:pt idx="2">
                  <c:v>270000.0</c:v>
                </c:pt>
                <c:pt idx="3">
                  <c:v>360000.0</c:v>
                </c:pt>
              </c:numCache>
            </c:numRef>
          </c:val>
          <c:smooth val="0"/>
        </c:ser>
        <c:ser>
          <c:idx val="1"/>
          <c:order val="1"/>
          <c:tx>
            <c:strRef>
              <c:f>Sheet1!$A$3</c:f>
              <c:strCache>
                <c:ptCount val="1"/>
                <c:pt idx="0">
                  <c:v>Out Of State</c:v>
                </c:pt>
              </c:strCache>
            </c:strRef>
          </c:tx>
          <c:spPr>
            <a:ln w="76200" cap="flat">
              <a:solidFill>
                <a:srgbClr val="789F46">
                  <a:alpha val="70000"/>
                </a:srgbClr>
              </a:solidFill>
              <a:prstDash val="solid"/>
              <a:miter lim="400000"/>
            </a:ln>
            <a:effectLst/>
          </c:spPr>
          <c:marker>
            <c:symbol val="circle"/>
            <c:size val="14"/>
            <c:spPr>
              <a:noFill/>
              <a:ln w="76200" cap="flat">
                <a:solidFill>
                  <a:srgbClr val="789F46">
                    <a:alpha val="70000"/>
                  </a:srgbClr>
                </a:solidFill>
                <a:prstDash val="solid"/>
                <a:miter lim="400000"/>
              </a:ln>
              <a:effectLst/>
            </c:spPr>
          </c:marker>
          <c:cat>
            <c:strRef>
              <c:f>Sheet1!$B$1:$L$1</c:f>
              <c:strCache>
                <c:ptCount val="11"/>
                <c:pt idx="0">
                  <c:v>Jul 15</c:v>
                </c:pt>
                <c:pt idx="1">
                  <c:v>Feb 15</c:v>
                </c:pt>
                <c:pt idx="2">
                  <c:v>Apr 16</c:v>
                </c:pt>
                <c:pt idx="3">
                  <c:v>Jul 16</c:v>
                </c:pt>
                <c:pt idx="4">
                  <c:v>Sep 16</c:v>
                </c:pt>
                <c:pt idx="5">
                  <c:v>Dec 16</c:v>
                </c:pt>
                <c:pt idx="6">
                  <c:v>Mar 17</c:v>
                </c:pt>
                <c:pt idx="7">
                  <c:v>Jun 17</c:v>
                </c:pt>
                <c:pt idx="8">
                  <c:v>Sep 17</c:v>
                </c:pt>
                <c:pt idx="9">
                  <c:v>Dec 17</c:v>
                </c:pt>
                <c:pt idx="10">
                  <c:v>Mar 18</c:v>
                </c:pt>
              </c:strCache>
            </c:strRef>
          </c:cat>
          <c:val>
            <c:numRef>
              <c:f>Sheet1!$B$3:$L$3</c:f>
              <c:numCache>
                <c:formatCode>General</c:formatCode>
                <c:ptCount val="11"/>
                <c:pt idx="4">
                  <c:v>450000.0</c:v>
                </c:pt>
                <c:pt idx="5">
                  <c:v>540000.0</c:v>
                </c:pt>
                <c:pt idx="6">
                  <c:v>630000.0</c:v>
                </c:pt>
                <c:pt idx="7">
                  <c:v>720000.0</c:v>
                </c:pt>
                <c:pt idx="8">
                  <c:v>810000.0</c:v>
                </c:pt>
                <c:pt idx="9">
                  <c:v>900000.0</c:v>
                </c:pt>
                <c:pt idx="10">
                  <c:v>990000.0</c:v>
                </c:pt>
              </c:numCache>
            </c:numRef>
          </c:val>
          <c:smooth val="0"/>
        </c:ser>
        <c:dLbls>
          <c:showLegendKey val="0"/>
          <c:showVal val="0"/>
          <c:showCatName val="0"/>
          <c:showSerName val="0"/>
          <c:showPercent val="0"/>
          <c:showBubbleSize val="0"/>
        </c:dLbls>
        <c:marker val="1"/>
        <c:smooth val="0"/>
        <c:axId val="2102739624"/>
        <c:axId val="2102736264"/>
      </c:lineChart>
      <c:catAx>
        <c:axId val="2102739624"/>
        <c:scaling>
          <c:orientation val="minMax"/>
        </c:scaling>
        <c:delete val="0"/>
        <c:axPos val="b"/>
        <c:numFmt formatCode="General" sourceLinked="0"/>
        <c:majorTickMark val="none"/>
        <c:minorTickMark val="none"/>
        <c:tickLblPos val="low"/>
        <c:spPr>
          <a:ln w="12700" cap="flat">
            <a:solidFill>
              <a:srgbClr val="8A8B89"/>
            </a:solidFill>
            <a:prstDash val="solid"/>
            <a:miter lim="400000"/>
          </a:ln>
        </c:spPr>
        <c:txPr>
          <a:bodyPr rot="0"/>
          <a:lstStyle/>
          <a:p>
            <a:pPr lvl="0">
              <a:defRPr sz="2400" b="0" i="0" u="none" strike="noStrike">
                <a:solidFill>
                  <a:srgbClr val="535353"/>
                </a:solidFill>
                <a:effectLst/>
                <a:latin typeface="Gill Sans Light"/>
              </a:defRPr>
            </a:pPr>
            <a:endParaRPr lang="en-US"/>
          </a:p>
        </c:txPr>
        <c:crossAx val="2102736264"/>
        <c:crosses val="autoZero"/>
        <c:auto val="1"/>
        <c:lblAlgn val="ctr"/>
        <c:lblOffset val="100"/>
        <c:noMultiLvlLbl val="1"/>
      </c:catAx>
      <c:valAx>
        <c:axId val="2102736264"/>
        <c:scaling>
          <c:orientation val="minMax"/>
        </c:scaling>
        <c:delete val="0"/>
        <c:axPos val="l"/>
        <c:majorGridlines>
          <c:spPr>
            <a:ln w="12700" cap="flat">
              <a:solidFill>
                <a:srgbClr val="CCCDCB"/>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lvl="0">
              <a:defRPr sz="2400" b="0" i="0" u="none" strike="noStrike">
                <a:solidFill>
                  <a:srgbClr val="535353"/>
                </a:solidFill>
                <a:effectLst/>
                <a:latin typeface="Gill Sans Light"/>
              </a:defRPr>
            </a:pPr>
            <a:endParaRPr lang="en-US"/>
          </a:p>
        </c:txPr>
        <c:crossAx val="2102739624"/>
        <c:crosses val="autoZero"/>
        <c:crossBetween val="midCat"/>
        <c:majorUnit val="250000.0"/>
        <c:minorUnit val="1250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50606265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355600" y="2044700"/>
            <a:ext cx="12293600" cy="3238500"/>
          </a:xfrm>
          <a:prstGeom prst="rect">
            <a:avLst/>
          </a:prstGeom>
        </p:spPr>
        <p:txBody>
          <a:bodyPr anchor="b"/>
          <a:lstStyle/>
          <a:p>
            <a:pPr lvl="0">
              <a:defRPr sz="1800" cap="none">
                <a:solidFill>
                  <a:srgbClr val="000000"/>
                </a:solidFill>
              </a:defRPr>
            </a:pPr>
            <a:r>
              <a:rPr sz="7200" cap="all">
                <a:solidFill>
                  <a:srgbClr val="535353"/>
                </a:solidFill>
              </a:rPr>
              <a:t>Title Text</a:t>
            </a:r>
          </a:p>
        </p:txBody>
      </p:sp>
      <p:sp>
        <p:nvSpPr>
          <p:cNvPr id="6" name="Shape 6"/>
          <p:cNvSpPr>
            <a:spLocks noGrp="1"/>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pic>
        <p:nvPicPr>
          <p:cNvPr id="29" name="GrowCo-Logo-Green.png"/>
          <p:cNvPicPr/>
          <p:nvPr/>
        </p:nvPicPr>
        <p:blipFill>
          <a:blip r:embed="rId2">
            <a:extLst/>
          </a:blip>
          <a:stretch>
            <a:fillRect/>
          </a:stretch>
        </p:blipFill>
        <p:spPr>
          <a:xfrm>
            <a:off x="11067791" y="8987540"/>
            <a:ext cx="1958044" cy="887240"/>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908800"/>
            <a:ext cx="10464800" cy="1282700"/>
          </a:xfrm>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355600" y="3251200"/>
            <a:ext cx="12293600" cy="3238500"/>
          </a:xfrm>
          <a:prstGeom prst="rect">
            <a:avLst/>
          </a:prstGeom>
        </p:spPr>
        <p:txBody>
          <a:bodyPr/>
          <a:lstStyle/>
          <a:p>
            <a:pPr lvl="0">
              <a:defRPr sz="1800" cap="none">
                <a:solidFill>
                  <a:srgbClr val="000000"/>
                </a:solidFill>
              </a:defRPr>
            </a:pPr>
            <a:r>
              <a:rPr sz="7200" cap="all">
                <a:solidFill>
                  <a:srgbClr val="535353"/>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355600" y="1016000"/>
            <a:ext cx="5892800" cy="3886200"/>
          </a:xfrm>
          <a:prstGeom prst="rect">
            <a:avLst/>
          </a:prstGeom>
        </p:spPr>
        <p:txBody>
          <a:bodyPr anchor="b"/>
          <a:lstStyle/>
          <a:p>
            <a:pPr lvl="0">
              <a:defRPr sz="1800" cap="none">
                <a:solidFill>
                  <a:srgbClr val="000000"/>
                </a:solidFill>
              </a:defRPr>
            </a:pPr>
            <a:r>
              <a:rPr sz="7200" cap="all">
                <a:solidFill>
                  <a:srgbClr val="535353"/>
                </a:solidFill>
              </a:rPr>
              <a:t>Title Text</a:t>
            </a:r>
          </a:p>
        </p:txBody>
      </p:sp>
      <p:sp>
        <p:nvSpPr>
          <p:cNvPr id="14" name="Shape 14"/>
          <p:cNvSpPr>
            <a:spLocks noGrp="1"/>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Title Text</a:t>
            </a:r>
          </a:p>
        </p:txBody>
      </p:sp>
      <p:sp>
        <p:nvSpPr>
          <p:cNvPr id="22" name="Shape 22"/>
          <p:cNvSpPr>
            <a:spLocks noGrp="1"/>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cap="none">
                <a:solidFill>
                  <a:srgbClr val="000000"/>
                </a:solidFill>
              </a:defRPr>
            </a:pPr>
            <a:r>
              <a:rPr sz="7200" cap="all">
                <a:solidFill>
                  <a:srgbClr val="535353"/>
                </a:solidFill>
              </a:rPr>
              <a:t>Title Text</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mailto:INFO@TRGROWCO.COM" TargetMode="Externa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TRGROWCO.COM"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TRGROWCO.COM"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mailto:INFO@TRGROWCO.COM"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mailto:INFO@TRGROWCO.COM" TargetMode="Externa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mailto:INFO@TRGROWCO.COM"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INFO@TRGROWC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hyperlink" Target="mailto:INFO@TRGROWC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4.png"/><Relationship Id="rId6"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png"/><Relationship Id="rId5"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hyperlink" Target="mailto:INFO@TRGROWCO.COM" TargetMode="External"/><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mailto:INFO@TRGROWCO.COM" TargetMode="Externa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ow Co Horizontal Montserrat Black.pdf"/>
          <p:cNvPicPr/>
          <p:nvPr/>
        </p:nvPicPr>
        <p:blipFill>
          <a:blip r:embed="rId2">
            <a:extLst/>
          </a:blip>
          <a:stretch>
            <a:fillRect/>
          </a:stretch>
        </p:blipFill>
        <p:spPr>
          <a:xfrm>
            <a:off x="2248458" y="3530608"/>
            <a:ext cx="8507884" cy="2692384"/>
          </a:xfrm>
          <a:prstGeom prst="rect">
            <a:avLst/>
          </a:prstGeom>
          <a:ln w="12700">
            <a:miter lim="400000"/>
          </a:ln>
        </p:spPr>
      </p:pic>
      <p:sp>
        <p:nvSpPr>
          <p:cNvPr id="34" name="Shape 34"/>
          <p:cNvSpPr/>
          <p:nvPr/>
        </p:nvSpPr>
        <p:spPr>
          <a:xfrm>
            <a:off x="4944085" y="5719233"/>
            <a:ext cx="585983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vl1pPr>
          </a:lstStyle>
          <a:p>
            <a:pPr lvl="0">
              <a:defRPr sz="1800">
                <a:solidFill>
                  <a:srgbClr val="000000"/>
                </a:solidFill>
              </a:defRPr>
            </a:pPr>
            <a:r>
              <a:rPr sz="3900">
                <a:solidFill>
                  <a:srgbClr val="535353"/>
                </a:solidFill>
              </a:rPr>
              <a:t>State-of-the-art Greenhouses</a:t>
            </a:r>
          </a:p>
        </p:txBody>
      </p:sp>
      <p:pic>
        <p:nvPicPr>
          <p:cNvPr id="35" name="2RiversW.pdf"/>
          <p:cNvPicPr/>
          <p:nvPr/>
        </p:nvPicPr>
        <p:blipFill>
          <a:blip r:embed="rId3">
            <a:extLst/>
          </a:blip>
          <a:stretch>
            <a:fillRect/>
          </a:stretch>
        </p:blipFill>
        <p:spPr>
          <a:xfrm>
            <a:off x="7358184" y="3498840"/>
            <a:ext cx="3325126" cy="667982"/>
          </a:xfrm>
          <a:prstGeom prst="rect">
            <a:avLst/>
          </a:prstGeom>
          <a:ln w="12700">
            <a:miter lim="400000"/>
          </a:ln>
        </p:spPr>
      </p:pic>
      <p:sp>
        <p:nvSpPr>
          <p:cNvPr id="36" name="Shape 36"/>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4"/>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
        <p:nvSpPr>
          <p:cNvPr id="37" name="Shape 37"/>
          <p:cNvSpPr/>
          <p:nvPr/>
        </p:nvSpPr>
        <p:spPr>
          <a:xfrm>
            <a:off x="8679318" y="4106884"/>
            <a:ext cx="2008895"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400">
                <a:solidFill>
                  <a:srgbClr val="535353"/>
                </a:solidFill>
                <a:latin typeface="Gill Sans SemiBold"/>
                <a:ea typeface="Gill Sans SemiBold"/>
                <a:cs typeface="Gill Sans SemiBold"/>
                <a:sym typeface="Gill Sans SemiBold"/>
              </a:rPr>
              <a:t>Ticker: </a:t>
            </a:r>
            <a:r>
              <a:rPr sz="1400">
                <a:solidFill>
                  <a:srgbClr val="A61702"/>
                </a:solidFill>
                <a:latin typeface="Gill Sans SemiBold"/>
                <a:ea typeface="Gill Sans SemiBold"/>
                <a:cs typeface="Gill Sans SemiBold"/>
                <a:sym typeface="Gill Sans SemiBold"/>
              </a:rPr>
              <a:t>OTCQB – TURV</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3454474" y="2562769"/>
            <a:ext cx="609585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stStyle>
          <a:p>
            <a:pPr lvl="0">
              <a:defRPr sz="1800">
                <a:solidFill>
                  <a:srgbClr val="000000"/>
                </a:solidFill>
              </a:defRPr>
            </a:pPr>
            <a:r>
              <a:rPr sz="3600">
                <a:solidFill>
                  <a:srgbClr val="535353"/>
                </a:solidFill>
              </a:rPr>
              <a:t>Four Greenhouses in Pueblo, CO</a:t>
            </a:r>
          </a:p>
        </p:txBody>
      </p:sp>
      <p:graphicFrame>
        <p:nvGraphicFramePr>
          <p:cNvPr id="106" name="Chart 106"/>
          <p:cNvGraphicFramePr/>
          <p:nvPr/>
        </p:nvGraphicFramePr>
        <p:xfrm>
          <a:off x="4453431" y="3879674"/>
          <a:ext cx="7382441" cy="4130483"/>
        </p:xfrm>
        <a:graphic>
          <a:graphicData uri="http://schemas.openxmlformats.org/drawingml/2006/chart">
            <c:chart xmlns:c="http://schemas.openxmlformats.org/drawingml/2006/chart" xmlns:r="http://schemas.openxmlformats.org/officeDocument/2006/relationships" r:id="rId2"/>
          </a:graphicData>
        </a:graphic>
      </p:graphicFrame>
      <p:sp>
        <p:nvSpPr>
          <p:cNvPr id="107" name="Shape 107"/>
          <p:cNvSpPr/>
          <p:nvPr/>
        </p:nvSpPr>
        <p:spPr>
          <a:xfrm>
            <a:off x="5572976" y="1715763"/>
            <a:ext cx="311973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lvl="0">
              <a:defRPr sz="1800">
                <a:solidFill>
                  <a:srgbClr val="000000"/>
                </a:solidFill>
              </a:defRPr>
            </a:pPr>
            <a:r>
              <a:rPr sz="2400">
                <a:solidFill>
                  <a:srgbClr val="535353"/>
                </a:solidFill>
              </a:rPr>
              <a:t>Greenhouse Leasing Plan</a:t>
            </a:r>
          </a:p>
        </p:txBody>
      </p:sp>
      <p:sp>
        <p:nvSpPr>
          <p:cNvPr id="108" name="Shape 108"/>
          <p:cNvSpPr/>
          <p:nvPr/>
        </p:nvSpPr>
        <p:spPr>
          <a:xfrm>
            <a:off x="747058" y="4500290"/>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defRPr>
                <a:solidFill>
                  <a:srgbClr val="FFFFFF"/>
                </a:solidFill>
              </a:defRPr>
            </a:lvl1pPr>
          </a:lstStyle>
          <a:p>
            <a:pPr lvl="0">
              <a:defRPr sz="1800">
                <a:solidFill>
                  <a:srgbClr val="000000"/>
                </a:solidFill>
              </a:defRPr>
            </a:pPr>
            <a:r>
              <a:rPr sz="3600">
                <a:solidFill>
                  <a:srgbClr val="FFFFFF"/>
                </a:solidFill>
              </a:rPr>
              <a:t>Greenhouse Leasing</a:t>
            </a:r>
          </a:p>
        </p:txBody>
      </p:sp>
      <p:sp>
        <p:nvSpPr>
          <p:cNvPr id="109" name="Shape 109"/>
          <p:cNvSpPr/>
          <p:nvPr/>
        </p:nvSpPr>
        <p:spPr>
          <a:xfrm>
            <a:off x="3353066" y="3178962"/>
            <a:ext cx="6298668"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lvl="0">
              <a:defRPr>
                <a:solidFill>
                  <a:srgbClr val="000000"/>
                </a:solidFill>
              </a:defRPr>
            </a:pPr>
            <a:r>
              <a:rPr>
                <a:solidFill>
                  <a:srgbClr val="535353"/>
                </a:solidFill>
              </a:rPr>
              <a:t>Construction costs at $4.5 million – Leased for $2 million per annum</a:t>
            </a:r>
          </a:p>
        </p:txBody>
      </p:sp>
      <p:sp>
        <p:nvSpPr>
          <p:cNvPr id="110" name="Shape 110"/>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4"/>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11" name="Grow Co Horizontal Montserrat Black.ai"/>
          <p:cNvPicPr/>
          <p:nvPr/>
        </p:nvPicPr>
        <p:blipFill>
          <a:blip r:embed="rId5">
            <a:extLst/>
          </a:blip>
          <a:stretch>
            <a:fillRect/>
          </a:stretch>
        </p:blipFill>
        <p:spPr>
          <a:xfrm>
            <a:off x="4058471" y="492639"/>
            <a:ext cx="4887858" cy="1546800"/>
          </a:xfrm>
          <a:prstGeom prst="rect">
            <a:avLst/>
          </a:prstGeom>
          <a:ln w="12700">
            <a:miter lim="400000"/>
          </a:ln>
        </p:spPr>
      </p:pic>
      <p:pic>
        <p:nvPicPr>
          <p:cNvPr id="112" name="2RiversW.ai"/>
          <p:cNvPicPr/>
          <p:nvPr/>
        </p:nvPicPr>
        <p:blipFill>
          <a:blip r:embed="rId6">
            <a:extLst/>
          </a:blip>
          <a:stretch>
            <a:fillRect/>
          </a:stretch>
        </p:blipFill>
        <p:spPr>
          <a:xfrm>
            <a:off x="7230446" y="559485"/>
            <a:ext cx="1650380" cy="331544"/>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5572976" y="1715763"/>
            <a:ext cx="311973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lvl="0">
              <a:defRPr sz="1800">
                <a:solidFill>
                  <a:srgbClr val="000000"/>
                </a:solidFill>
              </a:defRPr>
            </a:pPr>
            <a:r>
              <a:rPr sz="2400">
                <a:solidFill>
                  <a:srgbClr val="535353"/>
                </a:solidFill>
              </a:rPr>
              <a:t>Greenhouse Leasing Plan</a:t>
            </a:r>
          </a:p>
        </p:txBody>
      </p:sp>
      <p:graphicFrame>
        <p:nvGraphicFramePr>
          <p:cNvPr id="115" name="Chart 115"/>
          <p:cNvGraphicFramePr/>
          <p:nvPr/>
        </p:nvGraphicFramePr>
        <p:xfrm>
          <a:off x="4353357" y="4292233"/>
          <a:ext cx="7833602" cy="3591115"/>
        </p:xfrm>
        <a:graphic>
          <a:graphicData uri="http://schemas.openxmlformats.org/drawingml/2006/chart">
            <c:chart xmlns:c="http://schemas.openxmlformats.org/drawingml/2006/chart" xmlns:r="http://schemas.openxmlformats.org/officeDocument/2006/relationships" r:id="rId2"/>
          </a:graphicData>
        </a:graphic>
      </p:graphicFrame>
      <p:sp>
        <p:nvSpPr>
          <p:cNvPr id="116" name="Shape 116"/>
          <p:cNvSpPr/>
          <p:nvPr/>
        </p:nvSpPr>
        <p:spPr>
          <a:xfrm>
            <a:off x="2244836" y="2971916"/>
            <a:ext cx="851512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stStyle>
          <a:p>
            <a:pPr lvl="0">
              <a:defRPr sz="1800">
                <a:solidFill>
                  <a:srgbClr val="000000"/>
                </a:solidFill>
              </a:defRPr>
            </a:pPr>
            <a:r>
              <a:rPr sz="3600">
                <a:solidFill>
                  <a:srgbClr val="535353"/>
                </a:solidFill>
              </a:rPr>
              <a:t>Total Development of 1,000,000 sq. ft. by 2018</a:t>
            </a:r>
          </a:p>
        </p:txBody>
      </p:sp>
      <p:sp>
        <p:nvSpPr>
          <p:cNvPr id="117" name="Shape 117"/>
          <p:cNvSpPr/>
          <p:nvPr/>
        </p:nvSpPr>
        <p:spPr>
          <a:xfrm flipV="1">
            <a:off x="7869453" y="4966611"/>
            <a:ext cx="1" cy="1964898"/>
          </a:xfrm>
          <a:prstGeom prst="line">
            <a:avLst/>
          </a:prstGeom>
          <a:ln w="25400">
            <a:solidFill>
              <a:srgbClr val="5A5F5E"/>
            </a:solidFill>
            <a:miter lim="400000"/>
          </a:ln>
        </p:spPr>
        <p:txBody>
          <a:bodyPr lIns="50800" tIns="50800" rIns="50800" bIns="50800" anchor="ctr"/>
          <a:lstStyle/>
          <a:p>
            <a:pPr lvl="0"/>
            <a:endParaRPr/>
          </a:p>
        </p:txBody>
      </p:sp>
      <p:sp>
        <p:nvSpPr>
          <p:cNvPr id="118" name="Shape 118"/>
          <p:cNvSpPr/>
          <p:nvPr/>
        </p:nvSpPr>
        <p:spPr>
          <a:xfrm>
            <a:off x="9778989" y="6588222"/>
            <a:ext cx="1538090"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1400"/>
            </a:lvl1pPr>
          </a:lstStyle>
          <a:p>
            <a:pPr lvl="0">
              <a:defRPr sz="1800">
                <a:solidFill>
                  <a:srgbClr val="000000"/>
                </a:solidFill>
              </a:defRPr>
            </a:pPr>
            <a:r>
              <a:rPr sz="1400" dirty="0">
                <a:solidFill>
                  <a:srgbClr val="535353"/>
                </a:solidFill>
              </a:rPr>
              <a:t>out-of-state projects</a:t>
            </a:r>
          </a:p>
        </p:txBody>
      </p:sp>
      <p:sp>
        <p:nvSpPr>
          <p:cNvPr id="119" name="Shape 119"/>
          <p:cNvSpPr/>
          <p:nvPr/>
        </p:nvSpPr>
        <p:spPr>
          <a:xfrm>
            <a:off x="6970104" y="6579324"/>
            <a:ext cx="828539"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1400"/>
            </a:lvl1pPr>
          </a:lstStyle>
          <a:p>
            <a:pPr lvl="0">
              <a:defRPr sz="1800">
                <a:solidFill>
                  <a:srgbClr val="000000"/>
                </a:solidFill>
              </a:defRPr>
            </a:pPr>
            <a:r>
              <a:rPr sz="1400" dirty="0">
                <a:solidFill>
                  <a:srgbClr val="535353"/>
                </a:solidFill>
              </a:rPr>
              <a:t>pueblo, co</a:t>
            </a:r>
          </a:p>
        </p:txBody>
      </p:sp>
      <p:sp>
        <p:nvSpPr>
          <p:cNvPr id="120" name="Shape 120"/>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3"/>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21" name="Grow Co Horizontal Montserrat Black.ai"/>
          <p:cNvPicPr/>
          <p:nvPr/>
        </p:nvPicPr>
        <p:blipFill>
          <a:blip r:embed="rId4">
            <a:extLst/>
          </a:blip>
          <a:stretch>
            <a:fillRect/>
          </a:stretch>
        </p:blipFill>
        <p:spPr>
          <a:xfrm>
            <a:off x="4058471" y="492639"/>
            <a:ext cx="4887858" cy="1546800"/>
          </a:xfrm>
          <a:prstGeom prst="rect">
            <a:avLst/>
          </a:prstGeom>
          <a:ln w="12700">
            <a:miter lim="400000"/>
          </a:ln>
        </p:spPr>
      </p:pic>
      <p:pic>
        <p:nvPicPr>
          <p:cNvPr id="122" name="2RiversW.ai"/>
          <p:cNvPicPr/>
          <p:nvPr/>
        </p:nvPicPr>
        <p:blipFill>
          <a:blip r:embed="rId5">
            <a:extLst/>
          </a:blip>
          <a:stretch>
            <a:fillRect/>
          </a:stretch>
        </p:blipFill>
        <p:spPr>
          <a:xfrm>
            <a:off x="7230446" y="559485"/>
            <a:ext cx="1650380" cy="331544"/>
          </a:xfrm>
          <a:prstGeom prst="rect">
            <a:avLst/>
          </a:prstGeom>
          <a:ln w="12700">
            <a:miter lim="400000"/>
          </a:ln>
        </p:spPr>
      </p:pic>
      <p:sp>
        <p:nvSpPr>
          <p:cNvPr id="123" name="Shape 123"/>
          <p:cNvSpPr/>
          <p:nvPr/>
        </p:nvSpPr>
        <p:spPr>
          <a:xfrm>
            <a:off x="747058" y="4500290"/>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6">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defRPr>
                <a:solidFill>
                  <a:srgbClr val="FFFFFF"/>
                </a:solidFill>
              </a:defRPr>
            </a:lvl1pPr>
          </a:lstStyle>
          <a:p>
            <a:pPr lvl="0">
              <a:defRPr sz="1800">
                <a:solidFill>
                  <a:srgbClr val="000000"/>
                </a:solidFill>
              </a:defRPr>
            </a:pPr>
            <a:r>
              <a:rPr sz="3600">
                <a:solidFill>
                  <a:srgbClr val="FFFFFF"/>
                </a:solidFill>
              </a:rPr>
              <a:t>Greenhouse Leasing</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220355" y="4811440"/>
            <a:ext cx="7961789" cy="255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17500" marR="317500" lvl="0" algn="l">
              <a:defRPr sz="1800">
                <a:solidFill>
                  <a:srgbClr val="000000"/>
                </a:solidFill>
              </a:defRPr>
            </a:pPr>
            <a:r>
              <a:rPr sz="2800">
                <a:solidFill>
                  <a:srgbClr val="535353"/>
                </a:solidFill>
                <a:latin typeface="Bell MT"/>
                <a:ea typeface="Bell MT"/>
                <a:cs typeface="Bell MT"/>
                <a:sym typeface="Bell MT"/>
              </a:rPr>
              <a:t>Services for Greenhouse Tenants:</a:t>
            </a:r>
          </a:p>
          <a:p>
            <a:pPr marL="634447" marR="317500" lvl="0" indent="-316947" algn="l">
              <a:buClr>
                <a:srgbClr val="535353"/>
              </a:buClr>
              <a:buSzPct val="82000"/>
              <a:buChar char="•"/>
              <a:defRPr sz="1800">
                <a:solidFill>
                  <a:srgbClr val="000000"/>
                </a:solidFill>
              </a:defRPr>
            </a:pPr>
            <a:r>
              <a:rPr sz="2400">
                <a:solidFill>
                  <a:srgbClr val="535353"/>
                </a:solidFill>
                <a:latin typeface="Bell MT"/>
                <a:ea typeface="Bell MT"/>
                <a:cs typeface="Bell MT"/>
                <a:sym typeface="Bell MT"/>
              </a:rPr>
              <a:t>Site Development</a:t>
            </a:r>
          </a:p>
          <a:p>
            <a:pPr marL="634447" marR="317500" lvl="0" indent="-316947" algn="l">
              <a:buClr>
                <a:srgbClr val="535353"/>
              </a:buClr>
              <a:buSzPct val="82000"/>
              <a:buChar char="•"/>
              <a:defRPr sz="1800">
                <a:solidFill>
                  <a:srgbClr val="000000"/>
                </a:solidFill>
              </a:defRPr>
            </a:pPr>
            <a:r>
              <a:rPr sz="2400">
                <a:solidFill>
                  <a:srgbClr val="535353"/>
                </a:solidFill>
                <a:latin typeface="Bell MT"/>
                <a:ea typeface="Bell MT"/>
                <a:cs typeface="Bell MT"/>
                <a:sym typeface="Bell MT"/>
              </a:rPr>
              <a:t>Construction &amp; Operational Finance</a:t>
            </a:r>
          </a:p>
          <a:p>
            <a:pPr marL="634447" marR="317500" lvl="0" indent="-316947" algn="l">
              <a:buClr>
                <a:srgbClr val="535353"/>
              </a:buClr>
              <a:buSzPct val="82000"/>
              <a:buChar char="•"/>
              <a:defRPr sz="1800">
                <a:solidFill>
                  <a:srgbClr val="000000"/>
                </a:solidFill>
              </a:defRPr>
            </a:pPr>
            <a:r>
              <a:rPr sz="2400">
                <a:solidFill>
                  <a:srgbClr val="535353"/>
                </a:solidFill>
                <a:latin typeface="Bell MT"/>
                <a:ea typeface="Bell MT"/>
                <a:cs typeface="Bell MT"/>
                <a:sym typeface="Bell MT"/>
              </a:rPr>
              <a:t>Trained Master Growers and Greenhouse Managers</a:t>
            </a:r>
          </a:p>
          <a:p>
            <a:pPr marL="634447" marR="317500" lvl="0" indent="-316947" algn="l">
              <a:buClr>
                <a:srgbClr val="535353"/>
              </a:buClr>
              <a:buSzPct val="82000"/>
              <a:buChar char="•"/>
              <a:defRPr sz="1800">
                <a:solidFill>
                  <a:srgbClr val="000000"/>
                </a:solidFill>
              </a:defRPr>
            </a:pPr>
            <a:r>
              <a:rPr sz="2400">
                <a:solidFill>
                  <a:srgbClr val="535353"/>
                </a:solidFill>
                <a:latin typeface="Bell MT"/>
                <a:ea typeface="Bell MT"/>
                <a:cs typeface="Bell MT"/>
                <a:sym typeface="Bell MT"/>
              </a:rPr>
              <a:t>Cash Management &amp; Accounting</a:t>
            </a:r>
          </a:p>
          <a:p>
            <a:pPr marL="634447" marR="317500" lvl="0" indent="-316947" algn="l">
              <a:buClr>
                <a:srgbClr val="535353"/>
              </a:buClr>
              <a:buSzPct val="82000"/>
              <a:buChar char="•"/>
              <a:defRPr sz="1800">
                <a:solidFill>
                  <a:srgbClr val="000000"/>
                </a:solidFill>
              </a:defRPr>
            </a:pPr>
            <a:r>
              <a:rPr sz="2400">
                <a:solidFill>
                  <a:srgbClr val="535353"/>
                </a:solidFill>
                <a:latin typeface="Bell MT"/>
                <a:ea typeface="Bell MT"/>
                <a:cs typeface="Bell MT"/>
                <a:sym typeface="Bell MT"/>
              </a:rPr>
              <a:t>Access to Low-Cost Crop Inputs</a:t>
            </a:r>
          </a:p>
        </p:txBody>
      </p:sp>
      <p:sp>
        <p:nvSpPr>
          <p:cNvPr id="126" name="Shape 126"/>
          <p:cNvSpPr/>
          <p:nvPr/>
        </p:nvSpPr>
        <p:spPr>
          <a:xfrm>
            <a:off x="5560648" y="1715763"/>
            <a:ext cx="398323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535353"/>
                </a:solidFill>
              </a:rPr>
              <a:t>GrowCo Business Development</a:t>
            </a:r>
          </a:p>
        </p:txBody>
      </p:sp>
      <p:sp>
        <p:nvSpPr>
          <p:cNvPr id="127" name="Shape 127"/>
          <p:cNvSpPr/>
          <p:nvPr/>
        </p:nvSpPr>
        <p:spPr>
          <a:xfrm>
            <a:off x="747058" y="4500290"/>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t>Tenant </a:t>
            </a:r>
          </a:p>
          <a:p>
            <a:pPr lvl="0">
              <a:defRPr sz="1800">
                <a:solidFill>
                  <a:srgbClr val="000000"/>
                </a:solidFill>
              </a:defRPr>
            </a:pPr>
            <a:r>
              <a:rPr sz="3600"/>
              <a:t>Services</a:t>
            </a:r>
          </a:p>
        </p:txBody>
      </p:sp>
      <p:sp>
        <p:nvSpPr>
          <p:cNvPr id="128" name="Shape 128"/>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3"/>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29" name="Grow Co Horizontal Montserrat Black.ai"/>
          <p:cNvPicPr/>
          <p:nvPr/>
        </p:nvPicPr>
        <p:blipFill>
          <a:blip r:embed="rId4">
            <a:extLst/>
          </a:blip>
          <a:stretch>
            <a:fillRect/>
          </a:stretch>
        </p:blipFill>
        <p:spPr>
          <a:xfrm>
            <a:off x="4058471" y="492639"/>
            <a:ext cx="4887858" cy="1546800"/>
          </a:xfrm>
          <a:prstGeom prst="rect">
            <a:avLst/>
          </a:prstGeom>
          <a:ln w="12700">
            <a:miter lim="400000"/>
          </a:ln>
        </p:spPr>
      </p:pic>
      <p:pic>
        <p:nvPicPr>
          <p:cNvPr id="130" name="2RiversW.ai"/>
          <p:cNvPicPr/>
          <p:nvPr/>
        </p:nvPicPr>
        <p:blipFill>
          <a:blip r:embed="rId5">
            <a:extLst/>
          </a:blip>
          <a:stretch>
            <a:fillRect/>
          </a:stretch>
        </p:blipFill>
        <p:spPr>
          <a:xfrm>
            <a:off x="7230446" y="559485"/>
            <a:ext cx="1650380" cy="331544"/>
          </a:xfrm>
          <a:prstGeom prst="rect">
            <a:avLst/>
          </a:prstGeom>
          <a:ln w="12700">
            <a:miter lim="400000"/>
          </a:ln>
        </p:spPr>
      </p:pic>
      <p:sp>
        <p:nvSpPr>
          <p:cNvPr id="131" name="Shape 131"/>
          <p:cNvSpPr/>
          <p:nvPr/>
        </p:nvSpPr>
        <p:spPr>
          <a:xfrm>
            <a:off x="537031" y="2779541"/>
            <a:ext cx="11930738"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marR="317500"/>
          </a:lstStyle>
          <a:p>
            <a:pPr lvl="0">
              <a:defRPr sz="1800">
                <a:solidFill>
                  <a:srgbClr val="000000"/>
                </a:solidFill>
              </a:defRPr>
            </a:pPr>
            <a:r>
              <a:rPr sz="3600">
                <a:solidFill>
                  <a:srgbClr val="535353"/>
                </a:solidFill>
              </a:rPr>
              <a:t>GrowCo Business Development will provide a turnkey growing solution for licensees around the globe.</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Filled Circle.pdf"/>
          <p:cNvPicPr/>
          <p:nvPr/>
        </p:nvPicPr>
        <p:blipFill>
          <a:blip r:embed="rId2">
            <a:extLst/>
          </a:blip>
          <a:stretch>
            <a:fillRect/>
          </a:stretch>
        </p:blipFill>
        <p:spPr>
          <a:xfrm>
            <a:off x="2326667" y="1337427"/>
            <a:ext cx="8351466" cy="8352027"/>
          </a:xfrm>
          <a:prstGeom prst="rect">
            <a:avLst/>
          </a:prstGeom>
          <a:ln w="12700">
            <a:miter lim="400000"/>
          </a:ln>
        </p:spPr>
      </p:pic>
      <p:sp>
        <p:nvSpPr>
          <p:cNvPr id="134" name="Shape 134"/>
          <p:cNvSpPr/>
          <p:nvPr/>
        </p:nvSpPr>
        <p:spPr>
          <a:xfrm>
            <a:off x="5551093" y="1715763"/>
            <a:ext cx="374154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535353"/>
                </a:solidFill>
              </a:rPr>
              <a:t>Greenhouse Value Proposition</a:t>
            </a:r>
          </a:p>
        </p:txBody>
      </p:sp>
      <p:sp>
        <p:nvSpPr>
          <p:cNvPr id="135" name="Shape 135"/>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3"/>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36" name="Grow Co Horizontal Montserrat Black.ai"/>
          <p:cNvPicPr/>
          <p:nvPr/>
        </p:nvPicPr>
        <p:blipFill>
          <a:blip r:embed="rId4">
            <a:extLst/>
          </a:blip>
          <a:stretch>
            <a:fillRect/>
          </a:stretch>
        </p:blipFill>
        <p:spPr>
          <a:xfrm>
            <a:off x="4058471" y="492639"/>
            <a:ext cx="4887858" cy="1546800"/>
          </a:xfrm>
          <a:prstGeom prst="rect">
            <a:avLst/>
          </a:prstGeom>
          <a:ln w="12700">
            <a:miter lim="400000"/>
          </a:ln>
        </p:spPr>
      </p:pic>
      <p:pic>
        <p:nvPicPr>
          <p:cNvPr id="137" name="2RiversW.ai"/>
          <p:cNvPicPr/>
          <p:nvPr/>
        </p:nvPicPr>
        <p:blipFill>
          <a:blip r:embed="rId5">
            <a:extLst/>
          </a:blip>
          <a:stretch>
            <a:fillRect/>
          </a:stretch>
        </p:blipFill>
        <p:spPr>
          <a:xfrm>
            <a:off x="7230446" y="559485"/>
            <a:ext cx="1650380" cy="331544"/>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982726" y="5670783"/>
            <a:ext cx="3048001" cy="30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Greenhouse</a:t>
            </a:r>
          </a:p>
          <a:p>
            <a:pPr lvl="0">
              <a:defRPr sz="1800">
                <a:solidFill>
                  <a:srgbClr val="000000"/>
                </a:solidFill>
              </a:defRPr>
            </a:pPr>
            <a:r>
              <a:rPr sz="3600">
                <a:solidFill>
                  <a:srgbClr val="FFFFFF"/>
                </a:solidFill>
              </a:rPr>
              <a:t>Expertise</a:t>
            </a:r>
          </a:p>
        </p:txBody>
      </p:sp>
      <p:sp>
        <p:nvSpPr>
          <p:cNvPr id="140" name="Shape 140"/>
          <p:cNvSpPr/>
          <p:nvPr/>
        </p:nvSpPr>
        <p:spPr>
          <a:xfrm>
            <a:off x="4396159" y="2844799"/>
            <a:ext cx="7961789" cy="543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17500" marR="317500" lvl="0" algn="l">
              <a:defRPr sz="1800">
                <a:solidFill>
                  <a:srgbClr val="000000"/>
                </a:solidFill>
              </a:defRPr>
            </a:pPr>
            <a:r>
              <a:rPr sz="2600">
                <a:solidFill>
                  <a:srgbClr val="535353"/>
                </a:solidFill>
                <a:latin typeface="Bell MT"/>
                <a:ea typeface="Bell MT"/>
                <a:cs typeface="Bell MT"/>
                <a:sym typeface="Bell MT"/>
              </a:rPr>
              <a:t>Two Rivers Water &amp; Farming Company (OTCQB: TURV), fully reporting since 2006, owns and operates irrigated farming operations in southeastern Colorado. </a:t>
            </a:r>
          </a:p>
          <a:p>
            <a:pPr marL="317500" marR="317500" lvl="0" algn="l">
              <a:defRPr sz="1800">
                <a:solidFill>
                  <a:srgbClr val="000000"/>
                </a:solidFill>
              </a:defRPr>
            </a:pPr>
            <a:endParaRPr sz="2600">
              <a:solidFill>
                <a:srgbClr val="535353"/>
              </a:solidFill>
              <a:latin typeface="Bell MT"/>
              <a:ea typeface="Bell MT"/>
              <a:cs typeface="Bell MT"/>
              <a:sym typeface="Bell MT"/>
            </a:endParaRPr>
          </a:p>
          <a:p>
            <a:pPr marL="317500" marR="317500" lvl="0" algn="l">
              <a:defRPr sz="1800">
                <a:solidFill>
                  <a:srgbClr val="000000"/>
                </a:solidFill>
              </a:defRPr>
            </a:pPr>
            <a:r>
              <a:rPr sz="2600">
                <a:solidFill>
                  <a:srgbClr val="535353"/>
                </a:solidFill>
                <a:latin typeface="Bell MT"/>
                <a:ea typeface="Bell MT"/>
                <a:cs typeface="Bell MT"/>
                <a:sym typeface="Bell MT"/>
              </a:rPr>
              <a:t>GrowCo, Inc., a majority owned subsidiary of Two Rivers (TURV), provides state-of-the-art growing infrastructure and water to licensed cannabis farmers.</a:t>
            </a:r>
          </a:p>
          <a:p>
            <a:pPr marL="317500" marR="317500" lvl="0" algn="l">
              <a:defRPr sz="1800">
                <a:solidFill>
                  <a:srgbClr val="000000"/>
                </a:solidFill>
              </a:defRPr>
            </a:pPr>
            <a:endParaRPr sz="2600">
              <a:solidFill>
                <a:srgbClr val="535353"/>
              </a:solidFill>
              <a:latin typeface="Bell MT"/>
              <a:ea typeface="Bell MT"/>
              <a:cs typeface="Bell MT"/>
              <a:sym typeface="Bell MT"/>
            </a:endParaRPr>
          </a:p>
          <a:p>
            <a:pPr marL="317500" marR="317500" lvl="0" algn="l">
              <a:defRPr sz="1800">
                <a:solidFill>
                  <a:srgbClr val="000000"/>
                </a:solidFill>
              </a:defRPr>
            </a:pPr>
            <a:r>
              <a:rPr sz="2600">
                <a:solidFill>
                  <a:srgbClr val="535353"/>
                </a:solidFill>
                <a:latin typeface="Bell MT"/>
                <a:ea typeface="Bell MT"/>
                <a:cs typeface="Bell MT"/>
                <a:sym typeface="Bell MT"/>
              </a:rPr>
              <a:t>GrowCo does not "touch the plant".  We lease our facilities to licensed growers and provide supplementary business services.</a:t>
            </a:r>
          </a:p>
        </p:txBody>
      </p:sp>
      <p:sp>
        <p:nvSpPr>
          <p:cNvPr id="141" name="Shape 141"/>
          <p:cNvSpPr/>
          <p:nvPr/>
        </p:nvSpPr>
        <p:spPr>
          <a:xfrm>
            <a:off x="5568760" y="1715763"/>
            <a:ext cx="320501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535353"/>
                </a:solidFill>
              </a:rPr>
              <a:t>Investment Opportunities</a:t>
            </a:r>
          </a:p>
        </p:txBody>
      </p:sp>
      <p:sp>
        <p:nvSpPr>
          <p:cNvPr id="142" name="Shape 142"/>
          <p:cNvSpPr/>
          <p:nvPr/>
        </p:nvSpPr>
        <p:spPr>
          <a:xfrm>
            <a:off x="982726" y="2406416"/>
            <a:ext cx="3048001" cy="30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defRPr>
                <a:solidFill>
                  <a:srgbClr val="FFFFFF"/>
                </a:solidFill>
              </a:defRPr>
            </a:lvl1pPr>
          </a:lstStyle>
          <a:p>
            <a:pPr lvl="0">
              <a:defRPr sz="1800">
                <a:solidFill>
                  <a:srgbClr val="000000"/>
                </a:solidFill>
              </a:defRPr>
            </a:pPr>
            <a:r>
              <a:rPr sz="3600">
                <a:solidFill>
                  <a:srgbClr val="FFFFFF"/>
                </a:solidFill>
              </a:rPr>
              <a:t>Irrigated Farming</a:t>
            </a:r>
          </a:p>
        </p:txBody>
      </p:sp>
      <p:sp>
        <p:nvSpPr>
          <p:cNvPr id="143" name="Shape 143"/>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4"/>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44" name="Grow Co Horizontal Montserrat Black.ai"/>
          <p:cNvPicPr/>
          <p:nvPr/>
        </p:nvPicPr>
        <p:blipFill>
          <a:blip r:embed="rId5">
            <a:extLst/>
          </a:blip>
          <a:stretch>
            <a:fillRect/>
          </a:stretch>
        </p:blipFill>
        <p:spPr>
          <a:xfrm>
            <a:off x="4058471" y="492639"/>
            <a:ext cx="4887858" cy="1546800"/>
          </a:xfrm>
          <a:prstGeom prst="rect">
            <a:avLst/>
          </a:prstGeom>
          <a:ln w="12700">
            <a:miter lim="400000"/>
          </a:ln>
        </p:spPr>
      </p:pic>
      <p:pic>
        <p:nvPicPr>
          <p:cNvPr id="145" name="2RiversW.ai"/>
          <p:cNvPicPr/>
          <p:nvPr/>
        </p:nvPicPr>
        <p:blipFill>
          <a:blip r:embed="rId6">
            <a:extLst/>
          </a:blip>
          <a:stretch>
            <a:fillRect/>
          </a:stretch>
        </p:blipFill>
        <p:spPr>
          <a:xfrm>
            <a:off x="7230446" y="559485"/>
            <a:ext cx="1650380" cy="331544"/>
          </a:xfrm>
          <a:prstGeom prst="rect">
            <a:avLst/>
          </a:prstGeom>
          <a:ln w="12700">
            <a:miter lim="400000"/>
          </a:ln>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897318" y="3975100"/>
            <a:ext cx="3175001" cy="317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GrowCo</a:t>
            </a:r>
          </a:p>
          <a:p>
            <a:pPr lvl="0">
              <a:defRPr sz="1800">
                <a:solidFill>
                  <a:srgbClr val="000000"/>
                </a:solidFill>
              </a:defRPr>
            </a:pPr>
            <a:r>
              <a:rPr sz="3600">
                <a:solidFill>
                  <a:srgbClr val="FFFFFF"/>
                </a:solidFill>
              </a:rPr>
              <a:t>Dividends</a:t>
            </a:r>
          </a:p>
        </p:txBody>
      </p:sp>
      <p:sp>
        <p:nvSpPr>
          <p:cNvPr id="148" name="Shape 148"/>
          <p:cNvSpPr/>
          <p:nvPr/>
        </p:nvSpPr>
        <p:spPr>
          <a:xfrm>
            <a:off x="4396159" y="3543299"/>
            <a:ext cx="7961789" cy="4038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17500" marR="317500" lvl="0" algn="l">
              <a:defRPr sz="1800">
                <a:solidFill>
                  <a:srgbClr val="000000"/>
                </a:solidFill>
              </a:defRPr>
            </a:pPr>
            <a:r>
              <a:rPr sz="2400">
                <a:solidFill>
                  <a:srgbClr val="535353"/>
                </a:solidFill>
                <a:latin typeface="Bell MT"/>
                <a:ea typeface="Bell MT"/>
                <a:cs typeface="Bell MT"/>
                <a:sym typeface="Bell MT"/>
              </a:rPr>
              <a:t>10 million GrowCo shares are to be distributed to holders of Two Rivers stock as of 4 record dates this year.</a:t>
            </a:r>
          </a:p>
          <a:p>
            <a:pPr marL="317500" marR="317500" lvl="0" algn="l">
              <a:defRPr sz="1800">
                <a:solidFill>
                  <a:srgbClr val="000000"/>
                </a:solidFill>
              </a:defRPr>
            </a:pPr>
            <a:endParaRPr sz="2400">
              <a:solidFill>
                <a:srgbClr val="535353"/>
              </a:solidFill>
              <a:latin typeface="Bell MT"/>
              <a:ea typeface="Bell MT"/>
              <a:cs typeface="Bell MT"/>
              <a:sym typeface="Bell MT"/>
            </a:endParaRPr>
          </a:p>
          <a:p>
            <a:pPr marL="317500" marR="317500" lvl="0" algn="l">
              <a:defRPr sz="1800">
                <a:solidFill>
                  <a:srgbClr val="000000"/>
                </a:solidFill>
              </a:defRPr>
            </a:pPr>
            <a:r>
              <a:rPr sz="2400">
                <a:solidFill>
                  <a:srgbClr val="535353"/>
                </a:solidFill>
                <a:latin typeface="Bell MT"/>
                <a:ea typeface="Bell MT"/>
                <a:cs typeface="Bell MT"/>
                <a:sym typeface="Bell MT"/>
              </a:rPr>
              <a:t>Distribution is approximately one GrowCo share for each 10 Two Rivers shares held on a record date.  Next two record dates are </a:t>
            </a:r>
            <a:r>
              <a:rPr sz="2400">
                <a:solidFill>
                  <a:srgbClr val="A61702"/>
                </a:solidFill>
                <a:latin typeface="Bell MT"/>
                <a:ea typeface="Bell MT"/>
                <a:cs typeface="Bell MT"/>
                <a:sym typeface="Bell MT"/>
              </a:rPr>
              <a:t>July 1st, 2015 </a:t>
            </a:r>
            <a:r>
              <a:rPr sz="2400">
                <a:solidFill>
                  <a:srgbClr val="535353"/>
                </a:solidFill>
                <a:latin typeface="Bell MT"/>
                <a:ea typeface="Bell MT"/>
                <a:cs typeface="Bell MT"/>
                <a:sym typeface="Bell MT"/>
              </a:rPr>
              <a:t>and </a:t>
            </a:r>
            <a:r>
              <a:rPr sz="2400">
                <a:solidFill>
                  <a:srgbClr val="A61702"/>
                </a:solidFill>
                <a:latin typeface="Bell MT"/>
                <a:ea typeface="Bell MT"/>
                <a:cs typeface="Bell MT"/>
                <a:sym typeface="Bell MT"/>
              </a:rPr>
              <a:t>October 1st, 2015.</a:t>
            </a:r>
            <a:endParaRPr sz="2400">
              <a:solidFill>
                <a:srgbClr val="535353"/>
              </a:solidFill>
              <a:latin typeface="Bell MT"/>
              <a:ea typeface="Bell MT"/>
              <a:cs typeface="Bell MT"/>
              <a:sym typeface="Bell MT"/>
            </a:endParaRPr>
          </a:p>
          <a:p>
            <a:pPr marL="317500" marR="317500" lvl="0" algn="l">
              <a:defRPr sz="1800">
                <a:solidFill>
                  <a:srgbClr val="000000"/>
                </a:solidFill>
              </a:defRPr>
            </a:pPr>
            <a:endParaRPr sz="2400">
              <a:solidFill>
                <a:srgbClr val="535353"/>
              </a:solidFill>
              <a:latin typeface="Bell MT"/>
              <a:ea typeface="Bell MT"/>
              <a:cs typeface="Bell MT"/>
              <a:sym typeface="Bell MT"/>
            </a:endParaRPr>
          </a:p>
          <a:p>
            <a:pPr marL="317500" marR="317500" lvl="0" algn="l">
              <a:defRPr sz="1800">
                <a:solidFill>
                  <a:srgbClr val="000000"/>
                </a:solidFill>
              </a:defRPr>
            </a:pPr>
            <a:r>
              <a:rPr sz="2400">
                <a:solidFill>
                  <a:srgbClr val="535353"/>
                </a:solidFill>
                <a:latin typeface="Bell MT"/>
                <a:ea typeface="Bell MT"/>
                <a:cs typeface="Bell MT"/>
                <a:sym typeface="Bell MT"/>
              </a:rPr>
              <a:t>Distributions will be made when GrowCo shares can be sold pursuant to an effective registration with the SEC or an exemption.</a:t>
            </a:r>
          </a:p>
        </p:txBody>
      </p:sp>
      <p:sp>
        <p:nvSpPr>
          <p:cNvPr id="149" name="Shape 149"/>
          <p:cNvSpPr/>
          <p:nvPr/>
        </p:nvSpPr>
        <p:spPr>
          <a:xfrm>
            <a:off x="5568760" y="1715763"/>
            <a:ext cx="320501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535353"/>
                </a:solidFill>
              </a:rPr>
              <a:t>Investment Opportunities</a:t>
            </a:r>
          </a:p>
        </p:txBody>
      </p:sp>
      <p:sp>
        <p:nvSpPr>
          <p:cNvPr id="150" name="Shape 150"/>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3"/>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51" name="Grow Co Horizontal Montserrat Black.ai"/>
          <p:cNvPicPr/>
          <p:nvPr/>
        </p:nvPicPr>
        <p:blipFill>
          <a:blip r:embed="rId4">
            <a:extLst/>
          </a:blip>
          <a:stretch>
            <a:fillRect/>
          </a:stretch>
        </p:blipFill>
        <p:spPr>
          <a:xfrm>
            <a:off x="4058471" y="492639"/>
            <a:ext cx="4887858" cy="1546800"/>
          </a:xfrm>
          <a:prstGeom prst="rect">
            <a:avLst/>
          </a:prstGeom>
          <a:ln w="12700">
            <a:miter lim="400000"/>
          </a:ln>
        </p:spPr>
      </p:pic>
      <p:pic>
        <p:nvPicPr>
          <p:cNvPr id="152" name="2RiversW.ai"/>
          <p:cNvPicPr/>
          <p:nvPr/>
        </p:nvPicPr>
        <p:blipFill>
          <a:blip r:embed="rId5">
            <a:extLst/>
          </a:blip>
          <a:stretch>
            <a:fillRect/>
          </a:stretch>
        </p:blipFill>
        <p:spPr>
          <a:xfrm>
            <a:off x="7230446" y="559485"/>
            <a:ext cx="1650380" cy="331544"/>
          </a:xfrm>
          <a:prstGeom prst="rect">
            <a:avLst/>
          </a:prstGeom>
          <a:ln w="12700">
            <a:miter lim="400000"/>
          </a:ln>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Grow Co Horizontal Montserrat Black.ai"/>
          <p:cNvPicPr/>
          <p:nvPr/>
        </p:nvPicPr>
        <p:blipFill>
          <a:blip r:embed="rId2">
            <a:extLst/>
          </a:blip>
          <a:stretch>
            <a:fillRect/>
          </a:stretch>
        </p:blipFill>
        <p:spPr>
          <a:xfrm>
            <a:off x="2248458" y="3530608"/>
            <a:ext cx="8507884" cy="2692384"/>
          </a:xfrm>
          <a:prstGeom prst="rect">
            <a:avLst/>
          </a:prstGeom>
          <a:ln w="12700">
            <a:miter lim="400000"/>
          </a:ln>
        </p:spPr>
      </p:pic>
      <p:sp>
        <p:nvSpPr>
          <p:cNvPr id="155" name="Shape 155"/>
          <p:cNvSpPr/>
          <p:nvPr/>
        </p:nvSpPr>
        <p:spPr>
          <a:xfrm>
            <a:off x="4944085" y="5719233"/>
            <a:ext cx="585983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vl1pPr>
          </a:lstStyle>
          <a:p>
            <a:pPr lvl="0">
              <a:defRPr sz="1800">
                <a:solidFill>
                  <a:srgbClr val="000000"/>
                </a:solidFill>
              </a:defRPr>
            </a:pPr>
            <a:r>
              <a:rPr sz="3900">
                <a:solidFill>
                  <a:srgbClr val="535353"/>
                </a:solidFill>
              </a:rPr>
              <a:t>State-of-the-art Greenhouses</a:t>
            </a:r>
          </a:p>
        </p:txBody>
      </p:sp>
      <p:pic>
        <p:nvPicPr>
          <p:cNvPr id="156" name="2RiversW.ai"/>
          <p:cNvPicPr/>
          <p:nvPr/>
        </p:nvPicPr>
        <p:blipFill>
          <a:blip r:embed="rId3">
            <a:extLst/>
          </a:blip>
          <a:stretch>
            <a:fillRect/>
          </a:stretch>
        </p:blipFill>
        <p:spPr>
          <a:xfrm>
            <a:off x="7302137" y="3724290"/>
            <a:ext cx="3325126" cy="667983"/>
          </a:xfrm>
          <a:prstGeom prst="rect">
            <a:avLst/>
          </a:prstGeom>
          <a:ln w="12700">
            <a:miter lim="400000"/>
          </a:ln>
        </p:spPr>
      </p:pic>
      <p:sp>
        <p:nvSpPr>
          <p:cNvPr id="157" name="Shape 157"/>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4"/>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508378" y="1758950"/>
            <a:ext cx="11988045" cy="623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1800">
                <a:solidFill>
                  <a:srgbClr val="666666"/>
                </a:solidFill>
                <a:latin typeface="Gill Sans"/>
                <a:ea typeface="Gill Sans"/>
                <a:cs typeface="Gill Sans"/>
                <a:sym typeface="Gill Sans"/>
              </a:defRPr>
            </a:lvl1pPr>
          </a:lstStyle>
          <a:p>
            <a:pPr lvl="0">
              <a:defRPr>
                <a:solidFill>
                  <a:srgbClr val="000000"/>
                </a:solidFill>
              </a:defRPr>
            </a:pPr>
            <a:r>
              <a:rPr>
                <a:solidFill>
                  <a:srgbClr val="666666"/>
                </a:solidFill>
              </a:rPr>
              <a:t>The nature of the Company’s (GrowCo, Inc. and Two Rivers Water &amp; Farming) operations and the environment in which it operates subject it to changing economic, competitive, regulatory and technological conditions, risks and uncertainties.  In connection with the “Safe Harbor” provisions of the Private Securities Legislation Reform Act of 1995, the Company notes the following factors could cause future results to differ materially from the forward looking statements, expectations and assumptions expressed or implied herein. Factors that may cause actual results to differ materially from those contemplated by such forward looking statements include, without limitation, State and Federal laws regarding marijuana, the market price for marijuana, changes in applicable statutory and regulatory requirement regarding marijuana, uncertainties in the estimation of water available under decrees, costs of the factors of production of marijuana, uncertainties in the estimation of costs of farmland development and irrigation systems, the strength and financial resources of our competitors, our ability to find and retain skilled personnel, climatic and weather conditions, labor relations, availability and cost of material and equipment, delays in anticipated permit and construction dates, environmental risks, the results of financing efforts and the ability to meet capital requirements, uncertainties related to the real estate market generally and the development of projects we currently have under contract and general economic conditions.  This presentation may contain "forward-looking statements," as that term is defined in Section 27A of the United States Securities Act of 1933 and Section 21E of the Securities Exchange Act of 1934. Statements in this presentation which are not purely historical are forward-looking statements and include any statements regarding beliefs, plans, expectations or intentions regarding the future. Actual results could differ from those projected in any forward-looking statements due to numerous factors. Such factors include, among others, the inherent uncertainties associated with developing and acquiring land and water resources. These forward-looking statements are made as of the date of this presentation, and we assume no obligation to update the forward-looking statements, or to update the reasons why actual results could differ from those projected in the forward-looking statements. Although we believe that the beliefs, plans, expectations and intentions contained in this presentation are reasonable, there can be no assurance that such beliefs, plans, expectations or intentions will prove to be accurate.</a:t>
            </a:r>
          </a:p>
        </p:txBody>
      </p:sp>
      <p:sp>
        <p:nvSpPr>
          <p:cNvPr id="40" name="Shape 40"/>
          <p:cNvSpPr/>
          <p:nvPr/>
        </p:nvSpPr>
        <p:spPr>
          <a:xfrm>
            <a:off x="2628924" y="784769"/>
            <a:ext cx="774695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stStyle>
          <a:p>
            <a:pPr lvl="0">
              <a:defRPr sz="1800">
                <a:solidFill>
                  <a:srgbClr val="000000"/>
                </a:solidFill>
              </a:defRPr>
            </a:pPr>
            <a:r>
              <a:rPr sz="3600">
                <a:solidFill>
                  <a:srgbClr val="535353"/>
                </a:solidFill>
              </a:rPr>
              <a:t>COMPANY SAFE HARBOR STATEMENT</a:t>
            </a:r>
          </a:p>
        </p:txBody>
      </p:sp>
      <p:sp>
        <p:nvSpPr>
          <p:cNvPr id="41" name="Shape 41"/>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2"/>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1303060" y="596515"/>
            <a:ext cx="1065490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stStyle>
          <a:p>
            <a:pPr lvl="0">
              <a:defRPr sz="1800">
                <a:solidFill>
                  <a:srgbClr val="000000"/>
                </a:solidFill>
              </a:defRPr>
            </a:pPr>
            <a:r>
              <a:rPr sz="3600">
                <a:solidFill>
                  <a:srgbClr val="535353"/>
                </a:solidFill>
              </a:rPr>
              <a:t>In 2016, Colorado Marijuana will be a Billion Dollar Market</a:t>
            </a:r>
          </a:p>
        </p:txBody>
      </p:sp>
      <p:sp>
        <p:nvSpPr>
          <p:cNvPr id="44" name="Shape 44"/>
          <p:cNvSpPr/>
          <p:nvPr/>
        </p:nvSpPr>
        <p:spPr>
          <a:xfrm>
            <a:off x="7963367" y="1130911"/>
            <a:ext cx="3986710"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lvl="0">
              <a:defRPr sz="1800">
                <a:solidFill>
                  <a:srgbClr val="000000"/>
                </a:solidFill>
              </a:defRPr>
            </a:pPr>
            <a:r>
              <a:rPr sz="1600">
                <a:solidFill>
                  <a:srgbClr val="535353"/>
                </a:solidFill>
              </a:rPr>
              <a:t>*based on projected tax revenues of $94 million</a:t>
            </a:r>
          </a:p>
        </p:txBody>
      </p:sp>
      <p:grpSp>
        <p:nvGrpSpPr>
          <p:cNvPr id="47" name="Group 47"/>
          <p:cNvGrpSpPr/>
          <p:nvPr/>
        </p:nvGrpSpPr>
        <p:grpSpPr>
          <a:xfrm>
            <a:off x="1354298" y="1419903"/>
            <a:ext cx="10552428" cy="7366550"/>
            <a:chOff x="0" y="0"/>
            <a:chExt cx="10552426" cy="7366549"/>
          </a:xfrm>
        </p:grpSpPr>
        <p:pic>
          <p:nvPicPr>
            <p:cNvPr id="45" name="co-pot.png"/>
            <p:cNvPicPr/>
            <p:nvPr/>
          </p:nvPicPr>
          <p:blipFill>
            <a:blip r:embed="rId2">
              <a:extLst/>
            </a:blip>
            <a:stretch>
              <a:fillRect/>
            </a:stretch>
          </p:blipFill>
          <p:spPr>
            <a:xfrm>
              <a:off x="0" y="146468"/>
              <a:ext cx="10552427" cy="7220082"/>
            </a:xfrm>
            <a:prstGeom prst="rect">
              <a:avLst/>
            </a:prstGeom>
            <a:ln w="12700" cap="flat">
              <a:noFill/>
              <a:miter lim="400000"/>
            </a:ln>
            <a:effectLst/>
          </p:spPr>
        </p:pic>
        <p:sp>
          <p:nvSpPr>
            <p:cNvPr id="46" name="Shape 46"/>
            <p:cNvSpPr/>
            <p:nvPr/>
          </p:nvSpPr>
          <p:spPr>
            <a:xfrm>
              <a:off x="50084" y="0"/>
              <a:ext cx="6999872" cy="647212"/>
            </a:xfrm>
            <a:prstGeom prst="rect">
              <a:avLst/>
            </a:prstGeom>
            <a:solidFill>
              <a:srgbClr val="FFFFFF"/>
            </a:solidFill>
            <a:ln w="12700" cap="flat">
              <a:noFill/>
              <a:miter lim="400000"/>
            </a:ln>
            <a:effectLst/>
          </p:spPr>
          <p:txBody>
            <a:bodyPr wrap="square" lIns="0" tIns="0" rIns="0" bIns="0" numCol="1" anchor="ctr">
              <a:noAutofit/>
            </a:bodyPr>
            <a:lstStyle/>
            <a:p>
              <a:pPr lvl="0">
                <a:defRPr>
                  <a:solidFill>
                    <a:srgbClr val="FFFFFF"/>
                  </a:solidFill>
                </a:defRPr>
              </a:pPr>
              <a:endParaRPr/>
            </a:p>
          </p:txBody>
        </p:sp>
      </p:grpSp>
      <p:sp>
        <p:nvSpPr>
          <p:cNvPr id="48" name="Shape 48"/>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3"/>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952357" y="4356100"/>
            <a:ext cx="3175001" cy="317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p:spPr>
        <p:txBody>
          <a:bodyPr lIns="0" tIns="0" rIns="0" bIns="0" anchor="ctr"/>
          <a:lstStyle/>
          <a:p>
            <a:pPr lvl="0">
              <a:defRPr>
                <a:solidFill>
                  <a:srgbClr val="000000"/>
                </a:solidFill>
              </a:defRPr>
            </a:pPr>
            <a:endParaRPr/>
          </a:p>
        </p:txBody>
      </p:sp>
      <p:sp>
        <p:nvSpPr>
          <p:cNvPr id="51" name="Shape 51"/>
          <p:cNvSpPr/>
          <p:nvPr/>
        </p:nvSpPr>
        <p:spPr>
          <a:xfrm>
            <a:off x="4396159" y="3962400"/>
            <a:ext cx="7961789" cy="396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17500" marR="317500" lvl="0" algn="l">
              <a:defRPr sz="1800">
                <a:solidFill>
                  <a:srgbClr val="000000"/>
                </a:solidFill>
              </a:defRPr>
            </a:pPr>
            <a:r>
              <a:rPr sz="2800">
                <a:solidFill>
                  <a:srgbClr val="535353"/>
                </a:solidFill>
                <a:latin typeface="Bell MT"/>
                <a:ea typeface="Bell MT"/>
                <a:cs typeface="Bell MT"/>
                <a:sym typeface="Bell MT"/>
              </a:rPr>
              <a:t>90% of Colorado marijuana is still grown in converted warehouses, based on legacy skill sets.</a:t>
            </a:r>
          </a:p>
          <a:p>
            <a:pPr marL="317500" marR="317500" lvl="0" algn="l">
              <a:defRPr sz="1800">
                <a:solidFill>
                  <a:srgbClr val="000000"/>
                </a:solidFill>
              </a:defRPr>
            </a:pPr>
            <a:endParaRPr sz="2800">
              <a:solidFill>
                <a:srgbClr val="535353"/>
              </a:solidFill>
              <a:latin typeface="Bell MT"/>
              <a:ea typeface="Bell MT"/>
              <a:cs typeface="Bell MT"/>
              <a:sym typeface="Bell MT"/>
            </a:endParaRPr>
          </a:p>
          <a:p>
            <a:pPr marL="317500" marR="317500" lvl="0" algn="l">
              <a:defRPr sz="1800">
                <a:solidFill>
                  <a:srgbClr val="000000"/>
                </a:solidFill>
              </a:defRPr>
            </a:pPr>
            <a:r>
              <a:rPr sz="2800">
                <a:solidFill>
                  <a:srgbClr val="535353"/>
                </a:solidFill>
                <a:latin typeface="Bell MT"/>
                <a:ea typeface="Bell MT"/>
                <a:cs typeface="Bell MT"/>
                <a:sym typeface="Bell MT"/>
              </a:rPr>
              <a:t>Converted warehouse grows are inefficient, disease-prone, artificial growing environments.</a:t>
            </a:r>
          </a:p>
          <a:p>
            <a:pPr marL="317500" marR="317500" lvl="0" algn="l">
              <a:defRPr sz="1800">
                <a:solidFill>
                  <a:srgbClr val="000000"/>
                </a:solidFill>
              </a:defRPr>
            </a:pPr>
            <a:endParaRPr sz="2800">
              <a:solidFill>
                <a:srgbClr val="535353"/>
              </a:solidFill>
              <a:latin typeface="Bell MT"/>
              <a:ea typeface="Bell MT"/>
              <a:cs typeface="Bell MT"/>
              <a:sym typeface="Bell MT"/>
            </a:endParaRPr>
          </a:p>
          <a:p>
            <a:pPr marL="317500" marR="317500" lvl="0" algn="l">
              <a:defRPr sz="1800">
                <a:solidFill>
                  <a:srgbClr val="000000"/>
                </a:solidFill>
              </a:defRPr>
            </a:pPr>
            <a:r>
              <a:rPr sz="2800">
                <a:solidFill>
                  <a:srgbClr val="535353"/>
                </a:solidFill>
                <a:latin typeface="Bell MT"/>
                <a:ea typeface="Bell MT"/>
                <a:cs typeface="Bell MT"/>
                <a:sym typeface="Bell MT"/>
              </a:rPr>
              <a:t>State-of-the-art GrowCo greenhouses are highly-efficient, natural growing systems.</a:t>
            </a:r>
          </a:p>
        </p:txBody>
      </p:sp>
      <p:sp>
        <p:nvSpPr>
          <p:cNvPr id="52" name="Shape 52"/>
          <p:cNvSpPr/>
          <p:nvPr/>
        </p:nvSpPr>
        <p:spPr>
          <a:xfrm>
            <a:off x="5574837" y="1715763"/>
            <a:ext cx="443746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535353"/>
                </a:solidFill>
              </a:rPr>
              <a:t>Colorado Greenhouse Opportunity</a:t>
            </a:r>
          </a:p>
        </p:txBody>
      </p:sp>
      <p:pic>
        <p:nvPicPr>
          <p:cNvPr id="53" name="Grow Co Horizontal Montserrat Black.ai"/>
          <p:cNvPicPr/>
          <p:nvPr/>
        </p:nvPicPr>
        <p:blipFill>
          <a:blip r:embed="rId3">
            <a:extLst/>
          </a:blip>
          <a:stretch>
            <a:fillRect/>
          </a:stretch>
        </p:blipFill>
        <p:spPr>
          <a:xfrm>
            <a:off x="4058471" y="492639"/>
            <a:ext cx="4887858" cy="1546800"/>
          </a:xfrm>
          <a:prstGeom prst="rect">
            <a:avLst/>
          </a:prstGeom>
          <a:ln w="12700">
            <a:miter lim="400000"/>
          </a:ln>
        </p:spPr>
      </p:pic>
      <p:sp>
        <p:nvSpPr>
          <p:cNvPr id="54" name="Shape 54"/>
          <p:cNvSpPr/>
          <p:nvPr/>
        </p:nvSpPr>
        <p:spPr>
          <a:xfrm>
            <a:off x="1543074" y="2769231"/>
            <a:ext cx="991865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stStyle>
          <a:p>
            <a:pPr lvl="0">
              <a:defRPr sz="1800">
                <a:solidFill>
                  <a:srgbClr val="000000"/>
                </a:solidFill>
              </a:defRPr>
            </a:pPr>
            <a:r>
              <a:rPr sz="3600">
                <a:solidFill>
                  <a:srgbClr val="535353"/>
                </a:solidFill>
              </a:rPr>
              <a:t>Why grow in a State-of-the-art GrowCo Greenhouse?</a:t>
            </a:r>
          </a:p>
        </p:txBody>
      </p:sp>
      <p:pic>
        <p:nvPicPr>
          <p:cNvPr id="55" name="2RiversW.ai"/>
          <p:cNvPicPr/>
          <p:nvPr/>
        </p:nvPicPr>
        <p:blipFill>
          <a:blip r:embed="rId4">
            <a:extLst/>
          </a:blip>
          <a:stretch>
            <a:fillRect/>
          </a:stretch>
        </p:blipFill>
        <p:spPr>
          <a:xfrm>
            <a:off x="7230446" y="559485"/>
            <a:ext cx="1650380" cy="331544"/>
          </a:xfrm>
          <a:prstGeom prst="rect">
            <a:avLst/>
          </a:prstGeom>
          <a:ln w="12700">
            <a:miter lim="400000"/>
          </a:ln>
        </p:spPr>
      </p:pic>
      <p:sp>
        <p:nvSpPr>
          <p:cNvPr id="56" name="Shape 56"/>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5"/>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2978944" y="4906597"/>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p:spPr>
        <p:txBody>
          <a:bodyPr lIns="0" tIns="0" rIns="0" bIns="0" anchor="ctr"/>
          <a:lstStyle/>
          <a:p>
            <a:pPr lvl="0">
              <a:defRPr>
                <a:solidFill>
                  <a:srgbClr val="000000"/>
                </a:solidFill>
              </a:defRPr>
            </a:pPr>
            <a:endParaRPr/>
          </a:p>
        </p:txBody>
      </p:sp>
      <p:sp>
        <p:nvSpPr>
          <p:cNvPr id="59" name="Shape 59"/>
          <p:cNvSpPr/>
          <p:nvPr/>
        </p:nvSpPr>
        <p:spPr>
          <a:xfrm>
            <a:off x="2521506" y="3012730"/>
            <a:ext cx="7961788" cy="1041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317500" marR="317500" algn="l">
              <a:defRPr sz="5600">
                <a:latin typeface="Bell MT"/>
                <a:ea typeface="Bell MT"/>
                <a:cs typeface="Bell MT"/>
                <a:sym typeface="Bell MT"/>
              </a:defRPr>
            </a:lvl1pPr>
          </a:lstStyle>
          <a:p>
            <a:pPr lvl="0">
              <a:defRPr sz="1800">
                <a:solidFill>
                  <a:srgbClr val="000000"/>
                </a:solidFill>
              </a:defRPr>
            </a:pPr>
            <a:r>
              <a:rPr sz="5600">
                <a:solidFill>
                  <a:srgbClr val="535353"/>
                </a:solidFill>
              </a:rPr>
              <a:t>200% Yield at 50% Cost</a:t>
            </a:r>
          </a:p>
        </p:txBody>
      </p:sp>
      <p:sp>
        <p:nvSpPr>
          <p:cNvPr id="60" name="Shape 60"/>
          <p:cNvSpPr/>
          <p:nvPr/>
        </p:nvSpPr>
        <p:spPr>
          <a:xfrm>
            <a:off x="5610630" y="1715763"/>
            <a:ext cx="307047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defRPr>
            </a:pPr>
            <a:r>
              <a:rPr sz="2400">
                <a:solidFill>
                  <a:srgbClr val="535353"/>
                </a:solidFill>
              </a:rPr>
              <a:t>The GrowCo Advantage</a:t>
            </a:r>
          </a:p>
        </p:txBody>
      </p:sp>
      <p:pic>
        <p:nvPicPr>
          <p:cNvPr id="61" name="Grow Co Horizontal Montserrat Black.ai"/>
          <p:cNvPicPr/>
          <p:nvPr/>
        </p:nvPicPr>
        <p:blipFill>
          <a:blip r:embed="rId3">
            <a:extLst/>
          </a:blip>
          <a:stretch>
            <a:fillRect/>
          </a:stretch>
        </p:blipFill>
        <p:spPr>
          <a:xfrm>
            <a:off x="4058471" y="492639"/>
            <a:ext cx="4887858" cy="1546800"/>
          </a:xfrm>
          <a:prstGeom prst="rect">
            <a:avLst/>
          </a:prstGeom>
          <a:ln w="12700">
            <a:miter lim="400000"/>
          </a:ln>
        </p:spPr>
      </p:pic>
      <p:sp>
        <p:nvSpPr>
          <p:cNvPr id="62" name="Shape 62"/>
          <p:cNvSpPr/>
          <p:nvPr/>
        </p:nvSpPr>
        <p:spPr>
          <a:xfrm>
            <a:off x="6488402" y="4801822"/>
            <a:ext cx="3550154" cy="33845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7504" lvl="0" indent="-407504" algn="l" defTabSz="457200">
              <a:lnSpc>
                <a:spcPct val="150000"/>
              </a:lnSpc>
              <a:buClr>
                <a:srgbClr val="535353"/>
              </a:buClr>
              <a:buSzPct val="82000"/>
              <a:buChar char="•"/>
              <a:defRPr sz="1800">
                <a:solidFill>
                  <a:srgbClr val="000000"/>
                </a:solidFill>
              </a:defRPr>
            </a:pPr>
            <a:r>
              <a:rPr sz="4100">
                <a:solidFill>
                  <a:srgbClr val="535353"/>
                </a:solidFill>
              </a:rPr>
              <a:t>Lower Costs</a:t>
            </a:r>
          </a:p>
          <a:p>
            <a:pPr marL="407504" lvl="0" indent="-407504" algn="l" defTabSz="457200">
              <a:lnSpc>
                <a:spcPct val="150000"/>
              </a:lnSpc>
              <a:buClr>
                <a:srgbClr val="535353"/>
              </a:buClr>
              <a:buSzPct val="82000"/>
              <a:buChar char="•"/>
              <a:defRPr sz="1800">
                <a:solidFill>
                  <a:srgbClr val="000000"/>
                </a:solidFill>
              </a:defRPr>
            </a:pPr>
            <a:r>
              <a:rPr sz="4100">
                <a:solidFill>
                  <a:srgbClr val="535353"/>
                </a:solidFill>
              </a:rPr>
              <a:t>Higher ROI</a:t>
            </a:r>
          </a:p>
          <a:p>
            <a:pPr marL="407504" lvl="0" indent="-407504" algn="l" defTabSz="457200">
              <a:lnSpc>
                <a:spcPct val="150000"/>
              </a:lnSpc>
              <a:buClr>
                <a:srgbClr val="535353"/>
              </a:buClr>
              <a:buSzPct val="82000"/>
              <a:buChar char="•"/>
              <a:defRPr sz="1800">
                <a:solidFill>
                  <a:srgbClr val="000000"/>
                </a:solidFill>
              </a:defRPr>
            </a:pPr>
            <a:r>
              <a:rPr sz="4100">
                <a:solidFill>
                  <a:srgbClr val="535353"/>
                </a:solidFill>
              </a:rPr>
              <a:t>Better Quality</a:t>
            </a:r>
          </a:p>
          <a:p>
            <a:pPr marL="407504" lvl="0" indent="-407504" algn="l" defTabSz="457200">
              <a:lnSpc>
                <a:spcPct val="150000"/>
              </a:lnSpc>
              <a:buClr>
                <a:srgbClr val="535353"/>
              </a:buClr>
              <a:buSzPct val="82000"/>
              <a:buChar char="•"/>
              <a:defRPr sz="1800">
                <a:solidFill>
                  <a:srgbClr val="000000"/>
                </a:solidFill>
              </a:defRPr>
            </a:pPr>
            <a:r>
              <a:rPr sz="4100">
                <a:solidFill>
                  <a:srgbClr val="535353"/>
                </a:solidFill>
              </a:rPr>
              <a:t>Year-Round</a:t>
            </a:r>
          </a:p>
        </p:txBody>
      </p:sp>
      <p:pic>
        <p:nvPicPr>
          <p:cNvPr id="63" name="2RiversW.ai"/>
          <p:cNvPicPr/>
          <p:nvPr/>
        </p:nvPicPr>
        <p:blipFill>
          <a:blip r:embed="rId4">
            <a:extLst/>
          </a:blip>
          <a:stretch>
            <a:fillRect/>
          </a:stretch>
        </p:blipFill>
        <p:spPr>
          <a:xfrm>
            <a:off x="7230446" y="559485"/>
            <a:ext cx="1650380" cy="331544"/>
          </a:xfrm>
          <a:prstGeom prst="rect">
            <a:avLst/>
          </a:prstGeom>
          <a:ln w="12700">
            <a:miter lim="400000"/>
          </a:ln>
        </p:spPr>
      </p:pic>
      <p:sp>
        <p:nvSpPr>
          <p:cNvPr id="64" name="Shape 64"/>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5"/>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5587889" y="1715763"/>
            <a:ext cx="365001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lvl="0">
              <a:defRPr sz="1800">
                <a:solidFill>
                  <a:srgbClr val="000000"/>
                </a:solidFill>
              </a:defRPr>
            </a:pPr>
            <a:r>
              <a:rPr sz="2400">
                <a:solidFill>
                  <a:srgbClr val="535353"/>
                </a:solidFill>
              </a:rPr>
              <a:t>State-of-the-art Greenhouses</a:t>
            </a:r>
          </a:p>
        </p:txBody>
      </p:sp>
      <p:pic>
        <p:nvPicPr>
          <p:cNvPr id="67" name="Grow Co Horizontal Montserrat Black.ai"/>
          <p:cNvPicPr/>
          <p:nvPr/>
        </p:nvPicPr>
        <p:blipFill>
          <a:blip r:embed="rId2">
            <a:extLst/>
          </a:blip>
          <a:stretch>
            <a:fillRect/>
          </a:stretch>
        </p:blipFill>
        <p:spPr>
          <a:xfrm>
            <a:off x="4058471" y="492639"/>
            <a:ext cx="4887858" cy="1546800"/>
          </a:xfrm>
          <a:prstGeom prst="rect">
            <a:avLst/>
          </a:prstGeom>
          <a:ln w="12700">
            <a:miter lim="400000"/>
          </a:ln>
        </p:spPr>
      </p:pic>
      <p:sp>
        <p:nvSpPr>
          <p:cNvPr id="68" name="Shape 68"/>
          <p:cNvSpPr/>
          <p:nvPr/>
        </p:nvSpPr>
        <p:spPr>
          <a:xfrm>
            <a:off x="1309563" y="2562769"/>
            <a:ext cx="1038567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stStyle>
          <a:p>
            <a:pPr lvl="0">
              <a:defRPr sz="1800">
                <a:solidFill>
                  <a:srgbClr val="000000"/>
                </a:solidFill>
              </a:defRPr>
            </a:pPr>
            <a:r>
              <a:rPr sz="3600">
                <a:solidFill>
                  <a:srgbClr val="535353"/>
                </a:solidFill>
              </a:rPr>
              <a:t>How big is a 2-acre greenhouse? Imagine 2 football fields.</a:t>
            </a:r>
          </a:p>
        </p:txBody>
      </p:sp>
      <p:pic>
        <p:nvPicPr>
          <p:cNvPr id="69" name="DSCN0904.jpg"/>
          <p:cNvPicPr/>
          <p:nvPr/>
        </p:nvPicPr>
        <p:blipFill>
          <a:blip r:embed="rId3">
            <a:extLst/>
          </a:blip>
          <a:stretch>
            <a:fillRect/>
          </a:stretch>
        </p:blipFill>
        <p:spPr>
          <a:xfrm>
            <a:off x="-1" y="6342224"/>
            <a:ext cx="13004801" cy="2495551"/>
          </a:xfrm>
          <a:prstGeom prst="rect">
            <a:avLst/>
          </a:prstGeom>
          <a:ln w="12700">
            <a:miter lim="400000"/>
          </a:ln>
        </p:spPr>
      </p:pic>
      <p:pic>
        <p:nvPicPr>
          <p:cNvPr id="70" name="DSCN1147.jpg"/>
          <p:cNvPicPr/>
          <p:nvPr/>
        </p:nvPicPr>
        <p:blipFill>
          <a:blip r:embed="rId4">
            <a:extLst/>
          </a:blip>
          <a:stretch>
            <a:fillRect/>
          </a:stretch>
        </p:blipFill>
        <p:spPr>
          <a:xfrm>
            <a:off x="0" y="3719072"/>
            <a:ext cx="13004801" cy="2495551"/>
          </a:xfrm>
          <a:prstGeom prst="rect">
            <a:avLst/>
          </a:prstGeom>
          <a:ln w="12700">
            <a:miter lim="400000"/>
          </a:ln>
        </p:spPr>
      </p:pic>
      <p:sp>
        <p:nvSpPr>
          <p:cNvPr id="71" name="Shape 71"/>
          <p:cNvSpPr/>
          <p:nvPr/>
        </p:nvSpPr>
        <p:spPr>
          <a:xfrm>
            <a:off x="1985615" y="3197769"/>
            <a:ext cx="9033570"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a:lvl1pPr>
          </a:lstStyle>
          <a:p>
            <a:pPr lvl="0">
              <a:defRPr sz="1800">
                <a:solidFill>
                  <a:srgbClr val="000000"/>
                </a:solidFill>
              </a:defRPr>
            </a:pPr>
            <a:r>
              <a:rPr sz="2000">
                <a:solidFill>
                  <a:srgbClr val="535353"/>
                </a:solidFill>
              </a:rPr>
              <a:t>90,000 square feet of greenhouse space can yield 10,000 pounds of marijuana per annum</a:t>
            </a:r>
          </a:p>
        </p:txBody>
      </p:sp>
      <p:pic>
        <p:nvPicPr>
          <p:cNvPr id="72" name="2RiversW.ai"/>
          <p:cNvPicPr/>
          <p:nvPr/>
        </p:nvPicPr>
        <p:blipFill>
          <a:blip r:embed="rId5">
            <a:extLst/>
          </a:blip>
          <a:stretch>
            <a:fillRect/>
          </a:stretch>
        </p:blipFill>
        <p:spPr>
          <a:xfrm>
            <a:off x="7230446" y="559485"/>
            <a:ext cx="1650380" cy="331544"/>
          </a:xfrm>
          <a:prstGeom prst="rect">
            <a:avLst/>
          </a:prstGeom>
          <a:ln w="12700">
            <a:miter lim="400000"/>
          </a:ln>
        </p:spPr>
      </p:pic>
      <p:sp>
        <p:nvSpPr>
          <p:cNvPr id="73" name="Shape 73"/>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6"/>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933164" y="2465916"/>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t>Quality</a:t>
            </a:r>
          </a:p>
          <a:p>
            <a:pPr lvl="0">
              <a:defRPr sz="1800">
                <a:solidFill>
                  <a:srgbClr val="000000"/>
                </a:solidFill>
              </a:defRPr>
            </a:pPr>
            <a:r>
              <a:rPr sz="1200"/>
              <a:t>organic, lab-tested products</a:t>
            </a:r>
          </a:p>
        </p:txBody>
      </p:sp>
      <p:sp>
        <p:nvSpPr>
          <p:cNvPr id="76" name="Shape 76"/>
          <p:cNvSpPr/>
          <p:nvPr/>
        </p:nvSpPr>
        <p:spPr>
          <a:xfrm>
            <a:off x="4668151" y="6444942"/>
            <a:ext cx="7406660"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atin typeface="Bell MT"/>
                <a:ea typeface="Bell MT"/>
                <a:cs typeface="Bell MT"/>
                <a:sym typeface="Bell MT"/>
              </a:defRPr>
            </a:lvl1pPr>
          </a:lstStyle>
          <a:p>
            <a:pPr lvl="0">
              <a:defRPr sz="1800">
                <a:solidFill>
                  <a:srgbClr val="000000"/>
                </a:solidFill>
              </a:defRPr>
            </a:pPr>
            <a:r>
              <a:rPr sz="2800">
                <a:solidFill>
                  <a:srgbClr val="535353"/>
                </a:solidFill>
              </a:rPr>
              <a:t>GrowCo greenhouses reduce the need for carcinogenic fungicides and other hazardous chemicals.</a:t>
            </a:r>
          </a:p>
        </p:txBody>
      </p:sp>
      <p:sp>
        <p:nvSpPr>
          <p:cNvPr id="77" name="Shape 77"/>
          <p:cNvSpPr/>
          <p:nvPr/>
        </p:nvSpPr>
        <p:spPr>
          <a:xfrm>
            <a:off x="936340" y="1794143"/>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t>Efficiency</a:t>
            </a:r>
          </a:p>
          <a:p>
            <a:pPr lvl="0">
              <a:defRPr sz="1800">
                <a:solidFill>
                  <a:srgbClr val="000000"/>
                </a:solidFill>
              </a:defRPr>
            </a:pPr>
            <a:r>
              <a:rPr sz="1200"/>
              <a:t>resource management</a:t>
            </a:r>
          </a:p>
        </p:txBody>
      </p:sp>
      <p:sp>
        <p:nvSpPr>
          <p:cNvPr id="78" name="Shape 78"/>
          <p:cNvSpPr/>
          <p:nvPr/>
        </p:nvSpPr>
        <p:spPr>
          <a:xfrm>
            <a:off x="4668151" y="2962543"/>
            <a:ext cx="7406660"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atin typeface="Bell MT"/>
                <a:ea typeface="Bell MT"/>
                <a:cs typeface="Bell MT"/>
                <a:sym typeface="Bell MT"/>
              </a:defRPr>
            </a:lvl1pPr>
          </a:lstStyle>
          <a:p>
            <a:pPr lvl="0">
              <a:defRPr sz="1800">
                <a:solidFill>
                  <a:srgbClr val="000000"/>
                </a:solidFill>
              </a:defRPr>
            </a:pPr>
            <a:r>
              <a:rPr sz="2800">
                <a:solidFill>
                  <a:srgbClr val="535353"/>
                </a:solidFill>
              </a:rPr>
              <a:t>GrowCo greenhouses make the most of the sun’s natural energy, optimize water use, and maximize automation.  Our approach is the best way to produce consistent product throughout the year.</a:t>
            </a:r>
          </a:p>
        </p:txBody>
      </p:sp>
      <p:sp>
        <p:nvSpPr>
          <p:cNvPr id="79" name="Shape 79"/>
          <p:cNvSpPr/>
          <p:nvPr/>
        </p:nvSpPr>
        <p:spPr>
          <a:xfrm>
            <a:off x="936339" y="5695641"/>
            <a:ext cx="3048002" cy="304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12700">
            <a:solidFill>
              <a:srgbClr val="FFFFFF"/>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Knowledge</a:t>
            </a:r>
          </a:p>
          <a:p>
            <a:pPr lvl="0">
              <a:defRPr sz="1800">
                <a:solidFill>
                  <a:srgbClr val="000000"/>
                </a:solidFill>
              </a:defRPr>
            </a:pPr>
            <a:r>
              <a:rPr sz="1200">
                <a:solidFill>
                  <a:srgbClr val="FFFFFF"/>
                </a:solidFill>
              </a:rPr>
              <a:t>lab-tested products</a:t>
            </a:r>
          </a:p>
        </p:txBody>
      </p:sp>
      <p:sp>
        <p:nvSpPr>
          <p:cNvPr id="80" name="Shape 80"/>
          <p:cNvSpPr/>
          <p:nvPr/>
        </p:nvSpPr>
        <p:spPr>
          <a:xfrm>
            <a:off x="936339" y="2454543"/>
            <a:ext cx="3048002" cy="304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12700">
            <a:solidFill>
              <a:srgbClr val="FFFFFF"/>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Efficiency</a:t>
            </a:r>
          </a:p>
          <a:p>
            <a:pPr lvl="0">
              <a:defRPr sz="1800">
                <a:solidFill>
                  <a:srgbClr val="000000"/>
                </a:solidFill>
              </a:defRPr>
            </a:pPr>
            <a:r>
              <a:rPr sz="1200">
                <a:solidFill>
                  <a:srgbClr val="FFFFFF"/>
                </a:solidFill>
              </a:rPr>
              <a:t>resource management</a:t>
            </a:r>
          </a:p>
        </p:txBody>
      </p:sp>
      <p:grpSp>
        <p:nvGrpSpPr>
          <p:cNvPr id="83" name="Group 83"/>
          <p:cNvGrpSpPr/>
          <p:nvPr/>
        </p:nvGrpSpPr>
        <p:grpSpPr>
          <a:xfrm>
            <a:off x="1255713" y="402651"/>
            <a:ext cx="10493374" cy="1546799"/>
            <a:chOff x="0" y="0"/>
            <a:chExt cx="10493372" cy="1546798"/>
          </a:xfrm>
        </p:grpSpPr>
        <p:sp>
          <p:nvSpPr>
            <p:cNvPr id="81" name="Shape 81"/>
            <p:cNvSpPr/>
            <p:nvPr/>
          </p:nvSpPr>
          <p:spPr>
            <a:xfrm>
              <a:off x="5066299" y="352763"/>
              <a:ext cx="5427074" cy="1054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300">
                  <a:latin typeface="Montserrat Thin"/>
                  <a:ea typeface="Montserrat Thin"/>
                  <a:cs typeface="Montserrat Thin"/>
                  <a:sym typeface="Montserrat Thin"/>
                </a:defRPr>
              </a:lvl1pPr>
            </a:lstStyle>
            <a:p>
              <a:pPr lvl="0">
                <a:defRPr sz="1800">
                  <a:solidFill>
                    <a:srgbClr val="000000"/>
                  </a:solidFill>
                </a:defRPr>
              </a:pPr>
              <a:r>
                <a:rPr sz="6300">
                  <a:solidFill>
                    <a:srgbClr val="535353"/>
                  </a:solidFill>
                </a:rPr>
                <a:t>Best Practices</a:t>
              </a:r>
            </a:p>
          </p:txBody>
        </p:sp>
        <p:pic>
          <p:nvPicPr>
            <p:cNvPr id="82" name="Grow Co Horizontal Montserrat Black.ai"/>
            <p:cNvPicPr/>
            <p:nvPr/>
          </p:nvPicPr>
          <p:blipFill>
            <a:blip r:embed="rId4">
              <a:extLst/>
            </a:blip>
            <a:stretch>
              <a:fillRect/>
            </a:stretch>
          </p:blipFill>
          <p:spPr>
            <a:xfrm>
              <a:off x="0" y="0"/>
              <a:ext cx="4887858" cy="1546799"/>
            </a:xfrm>
            <a:prstGeom prst="rect">
              <a:avLst/>
            </a:prstGeom>
            <a:ln w="12700" cap="flat">
              <a:noFill/>
              <a:miter lim="400000"/>
            </a:ln>
            <a:effectLst/>
          </p:spPr>
        </p:pic>
      </p:grpSp>
      <p:sp>
        <p:nvSpPr>
          <p:cNvPr id="84" name="Shape 84"/>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5"/>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nvSpPr>
        <p:spPr>
          <a:xfrm>
            <a:off x="8699500" y="4141048"/>
            <a:ext cx="3175000"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t>Chemistry</a:t>
            </a:r>
          </a:p>
          <a:p>
            <a:pPr lvl="0">
              <a:defRPr sz="1800">
                <a:solidFill>
                  <a:srgbClr val="000000"/>
                </a:solidFill>
              </a:defRPr>
            </a:pPr>
            <a:r>
              <a:rPr sz="1200"/>
              <a:t>testing</a:t>
            </a:r>
          </a:p>
        </p:txBody>
      </p:sp>
      <p:sp>
        <p:nvSpPr>
          <p:cNvPr id="87" name="Shape 87"/>
          <p:cNvSpPr/>
          <p:nvPr/>
        </p:nvSpPr>
        <p:spPr>
          <a:xfrm>
            <a:off x="1130300" y="4141048"/>
            <a:ext cx="3175000"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t>Grow Space</a:t>
            </a:r>
          </a:p>
          <a:p>
            <a:pPr lvl="0">
              <a:defRPr sz="1800">
                <a:solidFill>
                  <a:srgbClr val="000000"/>
                </a:solidFill>
              </a:defRPr>
            </a:pPr>
            <a:r>
              <a:rPr sz="1200"/>
              <a:t>design &amp; construction</a:t>
            </a:r>
          </a:p>
        </p:txBody>
      </p:sp>
      <p:sp>
        <p:nvSpPr>
          <p:cNvPr id="88" name="Shape 88"/>
          <p:cNvSpPr/>
          <p:nvPr/>
        </p:nvSpPr>
        <p:spPr>
          <a:xfrm>
            <a:off x="4914900" y="4141048"/>
            <a:ext cx="3175000"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12700">
            <a:solidFill>
              <a:srgbClr val="FFFFFF"/>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Agriculture</a:t>
            </a:r>
          </a:p>
          <a:p>
            <a:pPr lvl="0">
              <a:defRPr sz="1800">
                <a:solidFill>
                  <a:srgbClr val="000000"/>
                </a:solidFill>
              </a:defRPr>
            </a:pPr>
            <a:r>
              <a:rPr sz="1200">
                <a:solidFill>
                  <a:srgbClr val="FFFFFF"/>
                </a:solidFill>
              </a:rPr>
              <a:t>high-quality production</a:t>
            </a:r>
          </a:p>
        </p:txBody>
      </p:sp>
      <p:sp>
        <p:nvSpPr>
          <p:cNvPr id="89" name="Shape 89"/>
          <p:cNvSpPr/>
          <p:nvPr/>
        </p:nvSpPr>
        <p:spPr>
          <a:xfrm>
            <a:off x="804740" y="7868076"/>
            <a:ext cx="11395321"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lvl1pPr>
          </a:lstStyle>
          <a:p>
            <a:pPr lvl="0">
              <a:defRPr sz="1800">
                <a:solidFill>
                  <a:srgbClr val="000000"/>
                </a:solidFill>
              </a:defRPr>
            </a:pPr>
            <a:r>
              <a:rPr sz="2400">
                <a:solidFill>
                  <a:srgbClr val="535353"/>
                </a:solidFill>
              </a:rPr>
              <a:t>GrowCo institutes laboratory testing procedures that ensures a pure, safe, consistent product.</a:t>
            </a:r>
          </a:p>
        </p:txBody>
      </p:sp>
      <p:sp>
        <p:nvSpPr>
          <p:cNvPr id="90" name="Shape 90"/>
          <p:cNvSpPr/>
          <p:nvPr/>
        </p:nvSpPr>
        <p:spPr>
          <a:xfrm>
            <a:off x="804740" y="2684779"/>
            <a:ext cx="11395321" cy="883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lvl1pPr>
          </a:lstStyle>
          <a:p>
            <a:pPr lvl="0">
              <a:defRPr sz="1800">
                <a:solidFill>
                  <a:srgbClr val="000000"/>
                </a:solidFill>
              </a:defRPr>
            </a:pPr>
            <a:r>
              <a:rPr sz="2400">
                <a:solidFill>
                  <a:srgbClr val="535353"/>
                </a:solidFill>
              </a:rPr>
              <a:t>GrowCo trained horticulturalists devise a specific soil mix, nutrient regimen, and growing environment for the specific strains of cannabis our tenants cultivate.</a:t>
            </a:r>
          </a:p>
        </p:txBody>
      </p:sp>
      <p:sp>
        <p:nvSpPr>
          <p:cNvPr id="91" name="Shape 91"/>
          <p:cNvSpPr/>
          <p:nvPr/>
        </p:nvSpPr>
        <p:spPr>
          <a:xfrm>
            <a:off x="1130300" y="4141048"/>
            <a:ext cx="3175000"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12700">
            <a:solidFill>
              <a:srgbClr val="FFFFFF"/>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Grow Space</a:t>
            </a:r>
          </a:p>
          <a:p>
            <a:pPr lvl="0">
              <a:defRPr sz="1800">
                <a:solidFill>
                  <a:srgbClr val="000000"/>
                </a:solidFill>
              </a:defRPr>
            </a:pPr>
            <a:r>
              <a:rPr sz="1200">
                <a:solidFill>
                  <a:srgbClr val="FFFFFF"/>
                </a:solidFill>
              </a:rPr>
              <a:t>design &amp; construction</a:t>
            </a:r>
          </a:p>
        </p:txBody>
      </p:sp>
      <p:sp>
        <p:nvSpPr>
          <p:cNvPr id="92" name="Shape 92"/>
          <p:cNvSpPr/>
          <p:nvPr/>
        </p:nvSpPr>
        <p:spPr>
          <a:xfrm>
            <a:off x="8699500" y="4141048"/>
            <a:ext cx="3175000"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12700">
            <a:solidFill>
              <a:srgbClr val="FFFFFF"/>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solidFill>
                  <a:srgbClr val="FFFFFF"/>
                </a:solidFill>
              </a:rPr>
              <a:t>Chemistry</a:t>
            </a:r>
          </a:p>
          <a:p>
            <a:pPr lvl="0">
              <a:defRPr sz="1800">
                <a:solidFill>
                  <a:srgbClr val="000000"/>
                </a:solidFill>
              </a:defRPr>
            </a:pPr>
            <a:r>
              <a:rPr sz="1200">
                <a:solidFill>
                  <a:srgbClr val="FFFFFF"/>
                </a:solidFill>
              </a:rPr>
              <a:t>testing</a:t>
            </a:r>
          </a:p>
        </p:txBody>
      </p:sp>
      <p:grpSp>
        <p:nvGrpSpPr>
          <p:cNvPr id="95" name="Group 95"/>
          <p:cNvGrpSpPr/>
          <p:nvPr/>
        </p:nvGrpSpPr>
        <p:grpSpPr>
          <a:xfrm>
            <a:off x="680498" y="538147"/>
            <a:ext cx="11643804" cy="1416625"/>
            <a:chOff x="0" y="0"/>
            <a:chExt cx="11643803" cy="1416624"/>
          </a:xfrm>
        </p:grpSpPr>
        <p:sp>
          <p:nvSpPr>
            <p:cNvPr id="93" name="Shape 93"/>
            <p:cNvSpPr/>
            <p:nvPr/>
          </p:nvSpPr>
          <p:spPr>
            <a:xfrm>
              <a:off x="4634500" y="255602"/>
              <a:ext cx="7009304" cy="1054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300">
                  <a:latin typeface="Montserrat Thin"/>
                  <a:ea typeface="Montserrat Thin"/>
                  <a:cs typeface="Montserrat Thin"/>
                  <a:sym typeface="Montserrat Thin"/>
                </a:defRPr>
              </a:lvl1pPr>
            </a:lstStyle>
            <a:p>
              <a:pPr lvl="0">
                <a:defRPr sz="1800">
                  <a:solidFill>
                    <a:srgbClr val="000000"/>
                  </a:solidFill>
                </a:defRPr>
              </a:pPr>
              <a:r>
                <a:rPr sz="6300">
                  <a:solidFill>
                    <a:srgbClr val="535353"/>
                  </a:solidFill>
                </a:rPr>
                <a:t>Consistent Quality</a:t>
              </a:r>
            </a:p>
          </p:txBody>
        </p:sp>
        <p:pic>
          <p:nvPicPr>
            <p:cNvPr id="94" name="Grow Co Horizontal Montserrat Black.ai"/>
            <p:cNvPicPr/>
            <p:nvPr/>
          </p:nvPicPr>
          <p:blipFill>
            <a:blip r:embed="rId5">
              <a:extLst/>
            </a:blip>
            <a:stretch>
              <a:fillRect/>
            </a:stretch>
          </p:blipFill>
          <p:spPr>
            <a:xfrm>
              <a:off x="0" y="0"/>
              <a:ext cx="4476509" cy="1416625"/>
            </a:xfrm>
            <a:prstGeom prst="rect">
              <a:avLst/>
            </a:prstGeom>
            <a:ln w="12700" cap="flat">
              <a:noFill/>
              <a:miter lim="400000"/>
            </a:ln>
            <a:effectLst/>
          </p:spPr>
        </p:pic>
      </p:grpSp>
      <p:sp>
        <p:nvSpPr>
          <p:cNvPr id="96" name="Shape 96"/>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6"/>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5575935" y="1722795"/>
            <a:ext cx="413920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lvl="0">
              <a:defRPr sz="1800">
                <a:solidFill>
                  <a:srgbClr val="000000"/>
                </a:solidFill>
              </a:defRPr>
            </a:pPr>
            <a:r>
              <a:rPr sz="2400">
                <a:solidFill>
                  <a:srgbClr val="535353"/>
                </a:solidFill>
              </a:rPr>
              <a:t>GrowCo Organizational Divisions</a:t>
            </a:r>
          </a:p>
        </p:txBody>
      </p:sp>
      <p:sp>
        <p:nvSpPr>
          <p:cNvPr id="99" name="Shape 99"/>
          <p:cNvSpPr/>
          <p:nvPr/>
        </p:nvSpPr>
        <p:spPr>
          <a:xfrm>
            <a:off x="2738447" y="3862585"/>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defRPr>
                <a:solidFill>
                  <a:srgbClr val="FFFFFF"/>
                </a:solidFill>
              </a:defRPr>
            </a:lvl1pPr>
          </a:lstStyle>
          <a:p>
            <a:pPr lvl="0">
              <a:defRPr sz="1800">
                <a:solidFill>
                  <a:srgbClr val="000000"/>
                </a:solidFill>
              </a:defRPr>
            </a:pPr>
            <a:r>
              <a:rPr sz="3600">
                <a:solidFill>
                  <a:srgbClr val="FFFFFF"/>
                </a:solidFill>
              </a:rPr>
              <a:t>Greenhouse Leasing</a:t>
            </a:r>
          </a:p>
        </p:txBody>
      </p:sp>
      <p:sp>
        <p:nvSpPr>
          <p:cNvPr id="100" name="Shape 100"/>
          <p:cNvSpPr/>
          <p:nvPr/>
        </p:nvSpPr>
        <p:spPr>
          <a:xfrm>
            <a:off x="7091352" y="3862585"/>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alphaModFix amt="90000"/>
            </a:blip>
            <a:stretch>
              <a:fillRect/>
            </a:stretch>
          </a:blipFill>
          <a:ln w="25400">
            <a:solidFill>
              <a:srgbClr val="808785">
                <a:alpha val="90000"/>
              </a:srgbClr>
            </a:solidFill>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600"/>
              <a:t>Tenant </a:t>
            </a:r>
          </a:p>
          <a:p>
            <a:pPr lvl="0">
              <a:defRPr sz="1800">
                <a:solidFill>
                  <a:srgbClr val="000000"/>
                </a:solidFill>
              </a:defRPr>
            </a:pPr>
            <a:r>
              <a:rPr sz="3600"/>
              <a:t>Services</a:t>
            </a:r>
          </a:p>
        </p:txBody>
      </p:sp>
      <p:sp>
        <p:nvSpPr>
          <p:cNvPr id="101" name="Shape 101"/>
          <p:cNvSpPr/>
          <p:nvPr/>
        </p:nvSpPr>
        <p:spPr>
          <a:xfrm>
            <a:off x="193327" y="9125467"/>
            <a:ext cx="8507883" cy="50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1600">
                <a:solidFill>
                  <a:srgbClr val="535353"/>
                </a:solidFill>
              </a:rPr>
              <a:t>GROWCO, INC. – A MAJORITY OWNED SUBSIDIARY OF TWO RIVERS WATER &amp; FARMING</a:t>
            </a:r>
          </a:p>
          <a:p>
            <a:pPr lvl="0" algn="l">
              <a:defRPr sz="1800">
                <a:solidFill>
                  <a:srgbClr val="000000"/>
                </a:solidFill>
              </a:defRPr>
            </a:pPr>
            <a:r>
              <a:rPr sz="1200">
                <a:solidFill>
                  <a:srgbClr val="535353"/>
                </a:solidFill>
              </a:rPr>
              <a:t>DENVER, CO – </a:t>
            </a:r>
            <a:r>
              <a:rPr sz="1200" u="sng">
                <a:solidFill>
                  <a:srgbClr val="535353"/>
                </a:solidFill>
                <a:hlinkClick r:id="rId4"/>
              </a:rPr>
              <a:t>INFO@TRGROWCO.COM</a:t>
            </a:r>
            <a:r>
              <a:rPr sz="1200">
                <a:solidFill>
                  <a:srgbClr val="535353"/>
                </a:solidFill>
              </a:rPr>
              <a:t> – 303.222.1000 – </a:t>
            </a:r>
            <a:r>
              <a:rPr sz="1200">
                <a:solidFill>
                  <a:srgbClr val="A61702"/>
                </a:solidFill>
                <a:latin typeface="Gill Sans SemiBold"/>
                <a:ea typeface="Gill Sans SemiBold"/>
                <a:cs typeface="Gill Sans SemiBold"/>
                <a:sym typeface="Gill Sans SemiBold"/>
              </a:rPr>
              <a:t>OTCQB: TURV</a:t>
            </a:r>
          </a:p>
        </p:txBody>
      </p:sp>
      <p:pic>
        <p:nvPicPr>
          <p:cNvPr id="102" name="Grow Co Horizontal Montserrat Black.ai"/>
          <p:cNvPicPr/>
          <p:nvPr/>
        </p:nvPicPr>
        <p:blipFill>
          <a:blip r:embed="rId5">
            <a:extLst/>
          </a:blip>
          <a:stretch>
            <a:fillRect/>
          </a:stretch>
        </p:blipFill>
        <p:spPr>
          <a:xfrm>
            <a:off x="4058471" y="492639"/>
            <a:ext cx="4887858" cy="1546800"/>
          </a:xfrm>
          <a:prstGeom prst="rect">
            <a:avLst/>
          </a:prstGeom>
          <a:ln w="12700">
            <a:miter lim="400000"/>
          </a:ln>
        </p:spPr>
      </p:pic>
      <p:pic>
        <p:nvPicPr>
          <p:cNvPr id="103" name="2RiversW.ai"/>
          <p:cNvPicPr/>
          <p:nvPr/>
        </p:nvPicPr>
        <p:blipFill>
          <a:blip r:embed="rId6">
            <a:extLst/>
          </a:blip>
          <a:stretch>
            <a:fillRect/>
          </a:stretch>
        </p:blipFill>
        <p:spPr>
          <a:xfrm>
            <a:off x="7230446" y="559485"/>
            <a:ext cx="1650380" cy="331544"/>
          </a:xfrm>
          <a:prstGeom prst="rect">
            <a:avLst/>
          </a:prstGeom>
          <a:ln w="12700">
            <a:miter lim="400000"/>
          </a:ln>
        </p:spPr>
      </p:pic>
    </p:spTree>
  </p:cSld>
  <p:clrMapOvr>
    <a:masterClrMapping/>
  </p:clrMapOvr>
  <p:transition xmlns:p14="http://schemas.microsoft.com/office/powerpoint/2010/mai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1067</Words>
  <Application>Microsoft Macintosh PowerPoint</Application>
  <PresentationFormat>Custom</PresentationFormat>
  <Paragraphs>121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Jonathan Hollinger</cp:lastModifiedBy>
  <cp:revision>1</cp:revision>
  <dcterms:modified xsi:type="dcterms:W3CDTF">2015-06-16T12:58:40Z</dcterms:modified>
</cp:coreProperties>
</file>